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F3FB813-2399-491C-B078-1058738BF38C}">
          <p14:sldIdLst>
            <p14:sldId id="256"/>
            <p14:sldId id="257"/>
          </p14:sldIdLst>
        </p14:section>
        <p14:section name="算法算理说明" id="{C827B055-4457-4238-8091-236374978F62}">
          <p14:sldIdLst>
            <p14:sldId id="258"/>
            <p14:sldId id="259"/>
            <p14:sldId id="260"/>
            <p14:sldId id="261"/>
            <p14:sldId id="264"/>
            <p14:sldId id="265"/>
            <p14:sldId id="266"/>
            <p14:sldId id="268"/>
            <p14:sldId id="269"/>
          </p14:sldIdLst>
        </p14:section>
        <p14:section name="数学细节说明" id="{765ACBDA-DF76-4078-9800-C61F9F1FE92C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xgboost程序调参" id="{42EEEB73-E83F-4DE0-8F88-DE894A861743}">
          <p14:sldIdLst>
            <p14:sldId id="287"/>
            <p14:sldId id="288"/>
            <p14:sldId id="289"/>
            <p14:sldId id="290"/>
          </p14:sldIdLst>
        </p14:section>
        <p14:section name="一个具体的例子" id="{62999046-3574-4491-A079-DE19EBA6EA9E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比你更快——算法延伸与比赛" id="{E42DC950-9765-40A5-8E26-4664D2645351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杜 斌" initials="杜" lastIdx="3" clrIdx="0">
    <p:extLst>
      <p:ext uri="{19B8F6BF-5375-455C-9EA6-DF929625EA0E}">
        <p15:presenceInfo xmlns:p15="http://schemas.microsoft.com/office/powerpoint/2012/main" userId="28d09831c3fb7c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1T11:13:33.617" idx="2">
    <p:pos x="10" y="10"/>
    <p:text>首先，
其次，在遍历分割点的时候用O(#data)的代价找到一个特征上的最好分割点。
最后，找到一个特征的分割点后，将数据分裂成左右子节点。
这样的预排序算法的优点是能精确地找到分割点。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image" Target="../media/image31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image" Target="../media/image3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AD5C3-5C1D-47C7-8BFE-8433FC83BBA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CD00947-D1DB-4F98-9269-EFF81D9AB08A}">
      <dgm:prSet phldrT="[文本]"/>
      <dgm:spPr/>
      <dgm:t>
        <a:bodyPr/>
        <a:lstStyle/>
        <a:p>
          <a:r>
            <a:rPr lang="zh-CN" altLang="en-US" dirty="0" smtClean="0"/>
            <a:t>有长头发吗</a:t>
          </a:r>
          <a:endParaRPr lang="zh-CN" altLang="en-US" dirty="0"/>
        </a:p>
      </dgm:t>
    </dgm:pt>
    <dgm:pt modelId="{D0FB5E2D-7FBF-469C-9C4B-8FBFECE98441}" type="parTrans" cxnId="{97473AE0-1087-4893-8F79-D584090B4E40}">
      <dgm:prSet/>
      <dgm:spPr/>
      <dgm:t>
        <a:bodyPr/>
        <a:lstStyle/>
        <a:p>
          <a:endParaRPr lang="zh-CN" altLang="en-US"/>
        </a:p>
      </dgm:t>
    </dgm:pt>
    <dgm:pt modelId="{A917FEF6-7738-44CC-ABEC-D9DF10B3A99F}" type="sibTrans" cxnId="{97473AE0-1087-4893-8F79-D584090B4E40}">
      <dgm:prSet/>
      <dgm:spPr/>
      <dgm:t>
        <a:bodyPr/>
        <a:lstStyle/>
        <a:p>
          <a:endParaRPr lang="zh-CN" altLang="en-US"/>
        </a:p>
      </dgm:t>
    </dgm:pt>
    <dgm:pt modelId="{7E120E5C-1F82-4A41-A5FE-2D1B2E68ED77}">
      <dgm:prSet phldrT="[文本]"/>
      <dgm:spPr/>
      <dgm:t>
        <a:bodyPr/>
        <a:lstStyle/>
        <a:p>
          <a:r>
            <a:rPr lang="zh-CN" altLang="en-US" dirty="0" smtClean="0"/>
            <a:t>男生</a:t>
          </a:r>
          <a:endParaRPr lang="zh-CN" altLang="en-US" dirty="0"/>
        </a:p>
      </dgm:t>
    </dgm:pt>
    <dgm:pt modelId="{8C3E2D4F-D72C-4A20-A74E-EED2C891474F}" type="parTrans" cxnId="{4228D71D-9BC6-4EB7-92B3-D71174FA005D}">
      <dgm:prSet/>
      <dgm:spPr/>
      <dgm:t>
        <a:bodyPr/>
        <a:lstStyle/>
        <a:p>
          <a:endParaRPr lang="zh-CN" altLang="en-US"/>
        </a:p>
      </dgm:t>
    </dgm:pt>
    <dgm:pt modelId="{07C8212F-C284-4DC0-B6F2-D915FABC8A91}" type="sibTrans" cxnId="{4228D71D-9BC6-4EB7-92B3-D71174FA005D}">
      <dgm:prSet/>
      <dgm:spPr/>
      <dgm:t>
        <a:bodyPr/>
        <a:lstStyle/>
        <a:p>
          <a:endParaRPr lang="zh-CN" altLang="en-US"/>
        </a:p>
      </dgm:t>
    </dgm:pt>
    <dgm:pt modelId="{4D26B3AD-EC28-40D6-9A4F-DC86DAE67AD8}">
      <dgm:prSet phldrT="[文本]"/>
      <dgm:spPr/>
      <dgm:t>
        <a:bodyPr/>
        <a:lstStyle/>
        <a:p>
          <a:r>
            <a:rPr lang="zh-CN" altLang="en-US" dirty="0" smtClean="0"/>
            <a:t>女生</a:t>
          </a:r>
          <a:endParaRPr lang="zh-CN" altLang="en-US" dirty="0"/>
        </a:p>
      </dgm:t>
    </dgm:pt>
    <dgm:pt modelId="{B456E060-092C-4F6F-BD69-54D0E440A06B}" type="parTrans" cxnId="{4C51F5A7-6008-486C-A251-CAF6DD260FF8}">
      <dgm:prSet/>
      <dgm:spPr/>
      <dgm:t>
        <a:bodyPr/>
        <a:lstStyle/>
        <a:p>
          <a:endParaRPr lang="zh-CN" altLang="en-US"/>
        </a:p>
      </dgm:t>
    </dgm:pt>
    <dgm:pt modelId="{D688709D-42E5-4D1A-B882-A8415BE54BCC}" type="sibTrans" cxnId="{4C51F5A7-6008-486C-A251-CAF6DD260FF8}">
      <dgm:prSet/>
      <dgm:spPr/>
      <dgm:t>
        <a:bodyPr/>
        <a:lstStyle/>
        <a:p>
          <a:endParaRPr lang="zh-CN" altLang="en-US"/>
        </a:p>
      </dgm:t>
    </dgm:pt>
    <dgm:pt modelId="{DA4E55C6-1EBD-46F4-9D4D-F90215CD088A}" type="pres">
      <dgm:prSet presAssocID="{11EAD5C3-5C1D-47C7-8BFE-8433FC83BB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A909924-B917-414F-AFDC-99685F235A19}" type="pres">
      <dgm:prSet presAssocID="{5CD00947-D1DB-4F98-9269-EFF81D9AB08A}" presName="hierRoot1" presStyleCnt="0">
        <dgm:presLayoutVars>
          <dgm:hierBranch val="init"/>
        </dgm:presLayoutVars>
      </dgm:prSet>
      <dgm:spPr/>
    </dgm:pt>
    <dgm:pt modelId="{365EFE8F-2C1C-48A1-BA01-8D237D20B873}" type="pres">
      <dgm:prSet presAssocID="{5CD00947-D1DB-4F98-9269-EFF81D9AB08A}" presName="rootComposite1" presStyleCnt="0"/>
      <dgm:spPr/>
    </dgm:pt>
    <dgm:pt modelId="{BACB1D7E-B1C9-4723-A418-65690738F833}" type="pres">
      <dgm:prSet presAssocID="{5CD00947-D1DB-4F98-9269-EFF81D9AB08A}" presName="rootText1" presStyleLbl="node0" presStyleIdx="0" presStyleCnt="1" custLinFactNeighborX="-2" custLinFactNeighborY="-663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69D1F6-B28C-4E0D-BC17-E5AA33A2A3FD}" type="pres">
      <dgm:prSet presAssocID="{5CD00947-D1DB-4F98-9269-EFF81D9AB08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B3A97F8-B669-4BFB-B004-3F90E4997BB4}" type="pres">
      <dgm:prSet presAssocID="{5CD00947-D1DB-4F98-9269-EFF81D9AB08A}" presName="hierChild2" presStyleCnt="0"/>
      <dgm:spPr/>
    </dgm:pt>
    <dgm:pt modelId="{280B74E0-4FCC-4DD8-92A9-5A5D86F39AEC}" type="pres">
      <dgm:prSet presAssocID="{8C3E2D4F-D72C-4A20-A74E-EED2C891474F}" presName="Name37" presStyleLbl="parChTrans1D2" presStyleIdx="0" presStyleCnt="2"/>
      <dgm:spPr/>
      <dgm:t>
        <a:bodyPr/>
        <a:lstStyle/>
        <a:p>
          <a:endParaRPr lang="zh-CN" altLang="en-US"/>
        </a:p>
      </dgm:t>
    </dgm:pt>
    <dgm:pt modelId="{C874EB22-FD95-4231-8AF8-7566D8ED7D43}" type="pres">
      <dgm:prSet presAssocID="{7E120E5C-1F82-4A41-A5FE-2D1B2E68ED77}" presName="hierRoot2" presStyleCnt="0">
        <dgm:presLayoutVars>
          <dgm:hierBranch val="init"/>
        </dgm:presLayoutVars>
      </dgm:prSet>
      <dgm:spPr/>
    </dgm:pt>
    <dgm:pt modelId="{EBB2D1EE-2D11-4A3A-92B1-F44A9ACC6B4F}" type="pres">
      <dgm:prSet presAssocID="{7E120E5C-1F82-4A41-A5FE-2D1B2E68ED77}" presName="rootComposite" presStyleCnt="0"/>
      <dgm:spPr/>
    </dgm:pt>
    <dgm:pt modelId="{8AFBF785-0D76-46CD-ACA4-1FA858799088}" type="pres">
      <dgm:prSet presAssocID="{7E120E5C-1F82-4A41-A5FE-2D1B2E68ED7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279F8C-56BC-42DD-8203-A4C86459C44A}" type="pres">
      <dgm:prSet presAssocID="{7E120E5C-1F82-4A41-A5FE-2D1B2E68ED7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BD060038-5895-4643-8696-249DEAB30E92}" type="pres">
      <dgm:prSet presAssocID="{7E120E5C-1F82-4A41-A5FE-2D1B2E68ED77}" presName="hierChild4" presStyleCnt="0"/>
      <dgm:spPr/>
    </dgm:pt>
    <dgm:pt modelId="{7734766C-C67F-4528-AE6E-46F789CC91A1}" type="pres">
      <dgm:prSet presAssocID="{7E120E5C-1F82-4A41-A5FE-2D1B2E68ED77}" presName="hierChild5" presStyleCnt="0"/>
      <dgm:spPr/>
    </dgm:pt>
    <dgm:pt modelId="{887A23E7-E93C-457B-AF59-6D37AF5A992C}" type="pres">
      <dgm:prSet presAssocID="{B456E060-092C-4F6F-BD69-54D0E440A06B}" presName="Name37" presStyleLbl="parChTrans1D2" presStyleIdx="1" presStyleCnt="2"/>
      <dgm:spPr/>
      <dgm:t>
        <a:bodyPr/>
        <a:lstStyle/>
        <a:p>
          <a:endParaRPr lang="zh-CN" altLang="en-US"/>
        </a:p>
      </dgm:t>
    </dgm:pt>
    <dgm:pt modelId="{B2B4B6BB-2061-46AC-BB16-96B591CE2762}" type="pres">
      <dgm:prSet presAssocID="{4D26B3AD-EC28-40D6-9A4F-DC86DAE67AD8}" presName="hierRoot2" presStyleCnt="0">
        <dgm:presLayoutVars>
          <dgm:hierBranch val="init"/>
        </dgm:presLayoutVars>
      </dgm:prSet>
      <dgm:spPr/>
    </dgm:pt>
    <dgm:pt modelId="{C40AAA1A-DBB1-4427-9B9B-A964A6ADEF10}" type="pres">
      <dgm:prSet presAssocID="{4D26B3AD-EC28-40D6-9A4F-DC86DAE67AD8}" presName="rootComposite" presStyleCnt="0"/>
      <dgm:spPr/>
    </dgm:pt>
    <dgm:pt modelId="{82A82F35-F996-4FB0-A419-F3DC5DC21D81}" type="pres">
      <dgm:prSet presAssocID="{4D26B3AD-EC28-40D6-9A4F-DC86DAE67AD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F711A7-EC03-4112-8FDD-3E8EE2C4CB26}" type="pres">
      <dgm:prSet presAssocID="{4D26B3AD-EC28-40D6-9A4F-DC86DAE67AD8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643446EC-3C2B-4636-97B7-C8609EB6CDFF}" type="pres">
      <dgm:prSet presAssocID="{4D26B3AD-EC28-40D6-9A4F-DC86DAE67AD8}" presName="hierChild4" presStyleCnt="0"/>
      <dgm:spPr/>
    </dgm:pt>
    <dgm:pt modelId="{DB36E38F-5E0D-467E-B792-434938A1A4C3}" type="pres">
      <dgm:prSet presAssocID="{4D26B3AD-EC28-40D6-9A4F-DC86DAE67AD8}" presName="hierChild5" presStyleCnt="0"/>
      <dgm:spPr/>
    </dgm:pt>
    <dgm:pt modelId="{7D7B1937-1579-4611-82E9-1F84A6B1CD72}" type="pres">
      <dgm:prSet presAssocID="{5CD00947-D1DB-4F98-9269-EFF81D9AB08A}" presName="hierChild3" presStyleCnt="0"/>
      <dgm:spPr/>
    </dgm:pt>
  </dgm:ptLst>
  <dgm:cxnLst>
    <dgm:cxn modelId="{97473AE0-1087-4893-8F79-D584090B4E40}" srcId="{11EAD5C3-5C1D-47C7-8BFE-8433FC83BBAC}" destId="{5CD00947-D1DB-4F98-9269-EFF81D9AB08A}" srcOrd="0" destOrd="0" parTransId="{D0FB5E2D-7FBF-469C-9C4B-8FBFECE98441}" sibTransId="{A917FEF6-7738-44CC-ABEC-D9DF10B3A99F}"/>
    <dgm:cxn modelId="{D58F3277-7EF2-4125-A863-4505956E6D40}" type="presOf" srcId="{B456E060-092C-4F6F-BD69-54D0E440A06B}" destId="{887A23E7-E93C-457B-AF59-6D37AF5A992C}" srcOrd="0" destOrd="0" presId="urn:microsoft.com/office/officeart/2005/8/layout/orgChart1"/>
    <dgm:cxn modelId="{4228D71D-9BC6-4EB7-92B3-D71174FA005D}" srcId="{5CD00947-D1DB-4F98-9269-EFF81D9AB08A}" destId="{7E120E5C-1F82-4A41-A5FE-2D1B2E68ED77}" srcOrd="0" destOrd="0" parTransId="{8C3E2D4F-D72C-4A20-A74E-EED2C891474F}" sibTransId="{07C8212F-C284-4DC0-B6F2-D915FABC8A91}"/>
    <dgm:cxn modelId="{88255E1B-ADBE-45F8-9B0C-641B284AF114}" type="presOf" srcId="{4D26B3AD-EC28-40D6-9A4F-DC86DAE67AD8}" destId="{35F711A7-EC03-4112-8FDD-3E8EE2C4CB26}" srcOrd="1" destOrd="0" presId="urn:microsoft.com/office/officeart/2005/8/layout/orgChart1"/>
    <dgm:cxn modelId="{E08C6EBB-3DB4-42A4-B170-40E255488C32}" type="presOf" srcId="{8C3E2D4F-D72C-4A20-A74E-EED2C891474F}" destId="{280B74E0-4FCC-4DD8-92A9-5A5D86F39AEC}" srcOrd="0" destOrd="0" presId="urn:microsoft.com/office/officeart/2005/8/layout/orgChart1"/>
    <dgm:cxn modelId="{3FE2D230-10A6-4F38-883D-C1AE364D455D}" type="presOf" srcId="{5CD00947-D1DB-4F98-9269-EFF81D9AB08A}" destId="{BACB1D7E-B1C9-4723-A418-65690738F833}" srcOrd="0" destOrd="0" presId="urn:microsoft.com/office/officeart/2005/8/layout/orgChart1"/>
    <dgm:cxn modelId="{B06927C5-6837-4FB5-AA99-24EE86E06417}" type="presOf" srcId="{4D26B3AD-EC28-40D6-9A4F-DC86DAE67AD8}" destId="{82A82F35-F996-4FB0-A419-F3DC5DC21D81}" srcOrd="0" destOrd="0" presId="urn:microsoft.com/office/officeart/2005/8/layout/orgChart1"/>
    <dgm:cxn modelId="{2DD59FCD-D13D-481D-8E80-EE8A24147D5A}" type="presOf" srcId="{5CD00947-D1DB-4F98-9269-EFF81D9AB08A}" destId="{2469D1F6-B28C-4E0D-BC17-E5AA33A2A3FD}" srcOrd="1" destOrd="0" presId="urn:microsoft.com/office/officeart/2005/8/layout/orgChart1"/>
    <dgm:cxn modelId="{001C72EF-11F3-4598-AAD8-98D662C1B3D6}" type="presOf" srcId="{7E120E5C-1F82-4A41-A5FE-2D1B2E68ED77}" destId="{41279F8C-56BC-42DD-8203-A4C86459C44A}" srcOrd="1" destOrd="0" presId="urn:microsoft.com/office/officeart/2005/8/layout/orgChart1"/>
    <dgm:cxn modelId="{ED776672-4F80-463B-9869-B2AAE2D2068B}" type="presOf" srcId="{11EAD5C3-5C1D-47C7-8BFE-8433FC83BBAC}" destId="{DA4E55C6-1EBD-46F4-9D4D-F90215CD088A}" srcOrd="0" destOrd="0" presId="urn:microsoft.com/office/officeart/2005/8/layout/orgChart1"/>
    <dgm:cxn modelId="{4C51F5A7-6008-486C-A251-CAF6DD260FF8}" srcId="{5CD00947-D1DB-4F98-9269-EFF81D9AB08A}" destId="{4D26B3AD-EC28-40D6-9A4F-DC86DAE67AD8}" srcOrd="1" destOrd="0" parTransId="{B456E060-092C-4F6F-BD69-54D0E440A06B}" sibTransId="{D688709D-42E5-4D1A-B882-A8415BE54BCC}"/>
    <dgm:cxn modelId="{3BC4513D-64A7-4CAF-A841-917327D88E99}" type="presOf" srcId="{7E120E5C-1F82-4A41-A5FE-2D1B2E68ED77}" destId="{8AFBF785-0D76-46CD-ACA4-1FA858799088}" srcOrd="0" destOrd="0" presId="urn:microsoft.com/office/officeart/2005/8/layout/orgChart1"/>
    <dgm:cxn modelId="{262EADF2-B0EE-431A-B2D1-ED4A1730BF9B}" type="presParOf" srcId="{DA4E55C6-1EBD-46F4-9D4D-F90215CD088A}" destId="{3A909924-B917-414F-AFDC-99685F235A19}" srcOrd="0" destOrd="0" presId="urn:microsoft.com/office/officeart/2005/8/layout/orgChart1"/>
    <dgm:cxn modelId="{6A6C1F71-4D60-453D-9B26-0F940B3486A9}" type="presParOf" srcId="{3A909924-B917-414F-AFDC-99685F235A19}" destId="{365EFE8F-2C1C-48A1-BA01-8D237D20B873}" srcOrd="0" destOrd="0" presId="urn:microsoft.com/office/officeart/2005/8/layout/orgChart1"/>
    <dgm:cxn modelId="{4CA362C0-9382-4741-8CDD-328D2AD8F364}" type="presParOf" srcId="{365EFE8F-2C1C-48A1-BA01-8D237D20B873}" destId="{BACB1D7E-B1C9-4723-A418-65690738F833}" srcOrd="0" destOrd="0" presId="urn:microsoft.com/office/officeart/2005/8/layout/orgChart1"/>
    <dgm:cxn modelId="{15F0B680-4FBE-46B3-BA46-01AFE53A6E17}" type="presParOf" srcId="{365EFE8F-2C1C-48A1-BA01-8D237D20B873}" destId="{2469D1F6-B28C-4E0D-BC17-E5AA33A2A3FD}" srcOrd="1" destOrd="0" presId="urn:microsoft.com/office/officeart/2005/8/layout/orgChart1"/>
    <dgm:cxn modelId="{EE993988-B58E-44A3-9DFB-90BE07EA98A4}" type="presParOf" srcId="{3A909924-B917-414F-AFDC-99685F235A19}" destId="{3B3A97F8-B669-4BFB-B004-3F90E4997BB4}" srcOrd="1" destOrd="0" presId="urn:microsoft.com/office/officeart/2005/8/layout/orgChart1"/>
    <dgm:cxn modelId="{4A06986A-5F15-4C19-9B24-2AE1DE214275}" type="presParOf" srcId="{3B3A97F8-B669-4BFB-B004-3F90E4997BB4}" destId="{280B74E0-4FCC-4DD8-92A9-5A5D86F39AEC}" srcOrd="0" destOrd="0" presId="urn:microsoft.com/office/officeart/2005/8/layout/orgChart1"/>
    <dgm:cxn modelId="{2893815A-20C8-4464-8306-D0BFFB6193F6}" type="presParOf" srcId="{3B3A97F8-B669-4BFB-B004-3F90E4997BB4}" destId="{C874EB22-FD95-4231-8AF8-7566D8ED7D43}" srcOrd="1" destOrd="0" presId="urn:microsoft.com/office/officeart/2005/8/layout/orgChart1"/>
    <dgm:cxn modelId="{BE21CC28-9457-4019-893F-4A404791300A}" type="presParOf" srcId="{C874EB22-FD95-4231-8AF8-7566D8ED7D43}" destId="{EBB2D1EE-2D11-4A3A-92B1-F44A9ACC6B4F}" srcOrd="0" destOrd="0" presId="urn:microsoft.com/office/officeart/2005/8/layout/orgChart1"/>
    <dgm:cxn modelId="{84934319-84E6-41FA-AF91-FDF656BB9C9F}" type="presParOf" srcId="{EBB2D1EE-2D11-4A3A-92B1-F44A9ACC6B4F}" destId="{8AFBF785-0D76-46CD-ACA4-1FA858799088}" srcOrd="0" destOrd="0" presId="urn:microsoft.com/office/officeart/2005/8/layout/orgChart1"/>
    <dgm:cxn modelId="{275F82A7-8BE3-4959-BB1F-F3792B436B59}" type="presParOf" srcId="{EBB2D1EE-2D11-4A3A-92B1-F44A9ACC6B4F}" destId="{41279F8C-56BC-42DD-8203-A4C86459C44A}" srcOrd="1" destOrd="0" presId="urn:microsoft.com/office/officeart/2005/8/layout/orgChart1"/>
    <dgm:cxn modelId="{48026B8A-C1AC-4677-B679-70397AAEEC77}" type="presParOf" srcId="{C874EB22-FD95-4231-8AF8-7566D8ED7D43}" destId="{BD060038-5895-4643-8696-249DEAB30E92}" srcOrd="1" destOrd="0" presId="urn:microsoft.com/office/officeart/2005/8/layout/orgChart1"/>
    <dgm:cxn modelId="{8C602FFC-E660-43D6-84D6-FAD54CEC4C05}" type="presParOf" srcId="{C874EB22-FD95-4231-8AF8-7566D8ED7D43}" destId="{7734766C-C67F-4528-AE6E-46F789CC91A1}" srcOrd="2" destOrd="0" presId="urn:microsoft.com/office/officeart/2005/8/layout/orgChart1"/>
    <dgm:cxn modelId="{9F8E2E30-CE33-4AF0-B4A7-5454D54A3ED9}" type="presParOf" srcId="{3B3A97F8-B669-4BFB-B004-3F90E4997BB4}" destId="{887A23E7-E93C-457B-AF59-6D37AF5A992C}" srcOrd="2" destOrd="0" presId="urn:microsoft.com/office/officeart/2005/8/layout/orgChart1"/>
    <dgm:cxn modelId="{8EB0F8DE-69CA-49D0-8AED-8A42307717AB}" type="presParOf" srcId="{3B3A97F8-B669-4BFB-B004-3F90E4997BB4}" destId="{B2B4B6BB-2061-46AC-BB16-96B591CE2762}" srcOrd="3" destOrd="0" presId="urn:microsoft.com/office/officeart/2005/8/layout/orgChart1"/>
    <dgm:cxn modelId="{42C3F895-D162-4004-A727-822BD2764AAE}" type="presParOf" srcId="{B2B4B6BB-2061-46AC-BB16-96B591CE2762}" destId="{C40AAA1A-DBB1-4427-9B9B-A964A6ADEF10}" srcOrd="0" destOrd="0" presId="urn:microsoft.com/office/officeart/2005/8/layout/orgChart1"/>
    <dgm:cxn modelId="{BA367751-7468-4044-B413-D536C0A92FCA}" type="presParOf" srcId="{C40AAA1A-DBB1-4427-9B9B-A964A6ADEF10}" destId="{82A82F35-F996-4FB0-A419-F3DC5DC21D81}" srcOrd="0" destOrd="0" presId="urn:microsoft.com/office/officeart/2005/8/layout/orgChart1"/>
    <dgm:cxn modelId="{7E22840A-358F-4D4E-9695-B4EFEBFA4ACE}" type="presParOf" srcId="{C40AAA1A-DBB1-4427-9B9B-A964A6ADEF10}" destId="{35F711A7-EC03-4112-8FDD-3E8EE2C4CB26}" srcOrd="1" destOrd="0" presId="urn:microsoft.com/office/officeart/2005/8/layout/orgChart1"/>
    <dgm:cxn modelId="{82DE3A3E-DD6A-48A8-A0AA-6F5725E30039}" type="presParOf" srcId="{B2B4B6BB-2061-46AC-BB16-96B591CE2762}" destId="{643446EC-3C2B-4636-97B7-C8609EB6CDFF}" srcOrd="1" destOrd="0" presId="urn:microsoft.com/office/officeart/2005/8/layout/orgChart1"/>
    <dgm:cxn modelId="{D0EFD901-B68A-46F9-AAE8-8AC62FAD1302}" type="presParOf" srcId="{B2B4B6BB-2061-46AC-BB16-96B591CE2762}" destId="{DB36E38F-5E0D-467E-B792-434938A1A4C3}" srcOrd="2" destOrd="0" presId="urn:microsoft.com/office/officeart/2005/8/layout/orgChart1"/>
    <dgm:cxn modelId="{4D6825ED-6387-4676-B140-31769E54D59A}" type="presParOf" srcId="{3A909924-B917-414F-AFDC-99685F235A19}" destId="{7D7B1937-1579-4611-82E9-1F84A6B1CD7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D6550A-CBCB-492D-BC09-EDBD3713EC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9955C0E-612B-4047-BC85-BB266B620DA7}">
      <dgm:prSet phldrT="[文本]"/>
      <dgm:spPr/>
      <dgm:t>
        <a:bodyPr/>
        <a:lstStyle/>
        <a:p>
          <a:r>
            <a:rPr lang="zh-CN" altLang="en-US" dirty="0" smtClean="0"/>
            <a:t>上网时间</a:t>
          </a:r>
          <a:r>
            <a:rPr lang="en-US" altLang="zh-CN" dirty="0" smtClean="0"/>
            <a:t>&gt;3</a:t>
          </a:r>
          <a:r>
            <a:rPr lang="zh-CN" altLang="en-US" dirty="0" smtClean="0"/>
            <a:t>小时</a:t>
          </a:r>
          <a:endParaRPr lang="zh-CN" altLang="en-US" dirty="0"/>
        </a:p>
      </dgm:t>
    </dgm:pt>
    <dgm:pt modelId="{EFDDD812-65AA-4525-97C8-0978F1F2C237}" type="parTrans" cxnId="{24F1B91D-C5FF-48F5-8726-643FD519BDFA}">
      <dgm:prSet/>
      <dgm:spPr/>
      <dgm:t>
        <a:bodyPr/>
        <a:lstStyle/>
        <a:p>
          <a:endParaRPr lang="zh-CN" altLang="en-US"/>
        </a:p>
      </dgm:t>
    </dgm:pt>
    <dgm:pt modelId="{94B4F41D-6C5D-4FDE-ABDF-F51DC4AE37B6}" type="sibTrans" cxnId="{24F1B91D-C5FF-48F5-8726-643FD519BDFA}">
      <dgm:prSet/>
      <dgm:spPr/>
      <dgm:t>
        <a:bodyPr/>
        <a:lstStyle/>
        <a:p>
          <a:endParaRPr lang="zh-CN" altLang="en-US"/>
        </a:p>
      </dgm:t>
    </dgm:pt>
    <dgm:pt modelId="{48F06BD3-B43B-41DA-8888-BBF3E82ECCF7}">
      <dgm:prSet phldrT="[文本]"/>
      <dgm:spPr/>
      <dgm:t>
        <a:bodyPr/>
        <a:lstStyle/>
        <a:p>
          <a:r>
            <a:rPr lang="en-US" altLang="zh-CN" dirty="0" smtClean="0"/>
            <a:t>40</a:t>
          </a:r>
          <a:r>
            <a:rPr lang="zh-CN" altLang="en-US" dirty="0" smtClean="0"/>
            <a:t>以下</a:t>
          </a:r>
          <a:endParaRPr lang="zh-CN" altLang="en-US" dirty="0"/>
        </a:p>
      </dgm:t>
    </dgm:pt>
    <dgm:pt modelId="{AE4CC045-7516-4E03-8C45-C6946A2E1C5C}" type="parTrans" cxnId="{71F806DF-5332-446D-877C-E9895B8A09F7}">
      <dgm:prSet/>
      <dgm:spPr/>
      <dgm:t>
        <a:bodyPr/>
        <a:lstStyle/>
        <a:p>
          <a:endParaRPr lang="zh-CN" altLang="en-US"/>
        </a:p>
      </dgm:t>
    </dgm:pt>
    <dgm:pt modelId="{6467D5D5-E2C2-47F3-9964-1C5C5BDD9C1B}" type="sibTrans" cxnId="{71F806DF-5332-446D-877C-E9895B8A09F7}">
      <dgm:prSet/>
      <dgm:spPr/>
      <dgm:t>
        <a:bodyPr/>
        <a:lstStyle/>
        <a:p>
          <a:endParaRPr lang="zh-CN" altLang="en-US"/>
        </a:p>
      </dgm:t>
    </dgm:pt>
    <dgm:pt modelId="{2A4206FB-137B-4535-97C5-F0D8E9D64DA7}">
      <dgm:prSet phldrT="[文本]"/>
      <dgm:spPr/>
      <dgm:t>
        <a:bodyPr/>
        <a:lstStyle/>
        <a:p>
          <a:r>
            <a:rPr lang="en-US" altLang="zh-CN" dirty="0" smtClean="0"/>
            <a:t>40</a:t>
          </a:r>
          <a:r>
            <a:rPr lang="zh-CN" altLang="en-US" dirty="0" smtClean="0"/>
            <a:t>岁以上</a:t>
          </a:r>
          <a:endParaRPr lang="zh-CN" altLang="en-US" dirty="0"/>
        </a:p>
      </dgm:t>
    </dgm:pt>
    <dgm:pt modelId="{E5DEB933-71B9-4E68-A9B8-7CA964BF7749}" type="parTrans" cxnId="{2C9A360D-5123-4896-8766-B90503290D7B}">
      <dgm:prSet/>
      <dgm:spPr/>
      <dgm:t>
        <a:bodyPr/>
        <a:lstStyle/>
        <a:p>
          <a:endParaRPr lang="zh-CN" altLang="en-US"/>
        </a:p>
      </dgm:t>
    </dgm:pt>
    <dgm:pt modelId="{9A505446-CBD5-4223-BB65-2BC1C742F6B7}" type="sibTrans" cxnId="{2C9A360D-5123-4896-8766-B90503290D7B}">
      <dgm:prSet/>
      <dgm:spPr/>
      <dgm:t>
        <a:bodyPr/>
        <a:lstStyle/>
        <a:p>
          <a:endParaRPr lang="zh-CN" altLang="en-US"/>
        </a:p>
      </dgm:t>
    </dgm:pt>
    <dgm:pt modelId="{7CF3EFBF-A589-4D0F-B1A3-995E6BD14951}" type="pres">
      <dgm:prSet presAssocID="{3BD6550A-CBCB-492D-BC09-EDBD3713EC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3CBF1A1-7C9D-4C68-BD8E-9A0BCC250270}" type="pres">
      <dgm:prSet presAssocID="{39955C0E-612B-4047-BC85-BB266B620DA7}" presName="hierRoot1" presStyleCnt="0">
        <dgm:presLayoutVars>
          <dgm:hierBranch val="init"/>
        </dgm:presLayoutVars>
      </dgm:prSet>
      <dgm:spPr/>
    </dgm:pt>
    <dgm:pt modelId="{BA014066-85C4-467C-87DE-DF8F3624D362}" type="pres">
      <dgm:prSet presAssocID="{39955C0E-612B-4047-BC85-BB266B620DA7}" presName="rootComposite1" presStyleCnt="0"/>
      <dgm:spPr/>
    </dgm:pt>
    <dgm:pt modelId="{D238BA07-C9D6-4387-BCE8-7BEDF00E0890}" type="pres">
      <dgm:prSet presAssocID="{39955C0E-612B-4047-BC85-BB266B620DA7}" presName="rootText1" presStyleLbl="node0" presStyleIdx="0" presStyleCnt="1" custLinFactNeighborX="7" custLinFactNeighborY="-662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C0D956-2441-494D-A763-6FC63B06AA2D}" type="pres">
      <dgm:prSet presAssocID="{39955C0E-612B-4047-BC85-BB266B620DA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88636B2-01A1-4A5A-996D-BEB7A31D732E}" type="pres">
      <dgm:prSet presAssocID="{39955C0E-612B-4047-BC85-BB266B620DA7}" presName="hierChild2" presStyleCnt="0"/>
      <dgm:spPr/>
    </dgm:pt>
    <dgm:pt modelId="{E4BF954D-9B89-48FE-83C9-9B2D0C792BBB}" type="pres">
      <dgm:prSet presAssocID="{AE4CC045-7516-4E03-8C45-C6946A2E1C5C}" presName="Name37" presStyleLbl="parChTrans1D2" presStyleIdx="0" presStyleCnt="2"/>
      <dgm:spPr/>
      <dgm:t>
        <a:bodyPr/>
        <a:lstStyle/>
        <a:p>
          <a:endParaRPr lang="zh-CN" altLang="en-US"/>
        </a:p>
      </dgm:t>
    </dgm:pt>
    <dgm:pt modelId="{2964EA36-C375-490F-98B8-099F9E40BD54}" type="pres">
      <dgm:prSet presAssocID="{48F06BD3-B43B-41DA-8888-BBF3E82ECCF7}" presName="hierRoot2" presStyleCnt="0">
        <dgm:presLayoutVars>
          <dgm:hierBranch val="init"/>
        </dgm:presLayoutVars>
      </dgm:prSet>
      <dgm:spPr/>
    </dgm:pt>
    <dgm:pt modelId="{7FF44EE7-7EF9-4A64-A768-923C4E6F8C53}" type="pres">
      <dgm:prSet presAssocID="{48F06BD3-B43B-41DA-8888-BBF3E82ECCF7}" presName="rootComposite" presStyleCnt="0"/>
      <dgm:spPr/>
    </dgm:pt>
    <dgm:pt modelId="{EC2ACE3F-26C7-42CA-BBAF-2003F4D251CF}" type="pres">
      <dgm:prSet presAssocID="{48F06BD3-B43B-41DA-8888-BBF3E82ECCF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C78D5B-A4EC-4D13-A768-3FE85316563A}" type="pres">
      <dgm:prSet presAssocID="{48F06BD3-B43B-41DA-8888-BBF3E82ECCF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7112B4E6-2FBD-4C2C-9AD3-DD90B0ED4309}" type="pres">
      <dgm:prSet presAssocID="{48F06BD3-B43B-41DA-8888-BBF3E82ECCF7}" presName="hierChild4" presStyleCnt="0"/>
      <dgm:spPr/>
    </dgm:pt>
    <dgm:pt modelId="{C91AA564-E0C8-4A8F-B421-C8764BC2EDAB}" type="pres">
      <dgm:prSet presAssocID="{48F06BD3-B43B-41DA-8888-BBF3E82ECCF7}" presName="hierChild5" presStyleCnt="0"/>
      <dgm:spPr/>
    </dgm:pt>
    <dgm:pt modelId="{BD45E78B-62FE-4EC9-94C4-21552E0A2ECD}" type="pres">
      <dgm:prSet presAssocID="{E5DEB933-71B9-4E68-A9B8-7CA964BF7749}" presName="Name37" presStyleLbl="parChTrans1D2" presStyleIdx="1" presStyleCnt="2"/>
      <dgm:spPr/>
      <dgm:t>
        <a:bodyPr/>
        <a:lstStyle/>
        <a:p>
          <a:endParaRPr lang="zh-CN" altLang="en-US"/>
        </a:p>
      </dgm:t>
    </dgm:pt>
    <dgm:pt modelId="{6FF5884F-B0A3-4168-9C99-775EA66F65C4}" type="pres">
      <dgm:prSet presAssocID="{2A4206FB-137B-4535-97C5-F0D8E9D64DA7}" presName="hierRoot2" presStyleCnt="0">
        <dgm:presLayoutVars>
          <dgm:hierBranch val="init"/>
        </dgm:presLayoutVars>
      </dgm:prSet>
      <dgm:spPr/>
    </dgm:pt>
    <dgm:pt modelId="{6011732B-DB91-40D8-A74E-37BE2C5DDFD0}" type="pres">
      <dgm:prSet presAssocID="{2A4206FB-137B-4535-97C5-F0D8E9D64DA7}" presName="rootComposite" presStyleCnt="0"/>
      <dgm:spPr/>
    </dgm:pt>
    <dgm:pt modelId="{E1A7B6AB-3071-45F9-BCEF-D042DADC5550}" type="pres">
      <dgm:prSet presAssocID="{2A4206FB-137B-4535-97C5-F0D8E9D64DA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120203-199A-4BD3-9FDC-9EFC42243767}" type="pres">
      <dgm:prSet presAssocID="{2A4206FB-137B-4535-97C5-F0D8E9D64DA7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D397B3E-342C-4002-B43B-6DD27F0A9A8E}" type="pres">
      <dgm:prSet presAssocID="{2A4206FB-137B-4535-97C5-F0D8E9D64DA7}" presName="hierChild4" presStyleCnt="0"/>
      <dgm:spPr/>
    </dgm:pt>
    <dgm:pt modelId="{1F9649AC-3F69-419B-84F2-2E66C1AC31ED}" type="pres">
      <dgm:prSet presAssocID="{2A4206FB-137B-4535-97C5-F0D8E9D64DA7}" presName="hierChild5" presStyleCnt="0"/>
      <dgm:spPr/>
    </dgm:pt>
    <dgm:pt modelId="{48DF1CA5-86EE-439A-B0CB-543F3B864319}" type="pres">
      <dgm:prSet presAssocID="{39955C0E-612B-4047-BC85-BB266B620DA7}" presName="hierChild3" presStyleCnt="0"/>
      <dgm:spPr/>
    </dgm:pt>
  </dgm:ptLst>
  <dgm:cxnLst>
    <dgm:cxn modelId="{1AF175DF-D748-49BC-B71C-CEDB708C5ED5}" type="presOf" srcId="{E5DEB933-71B9-4E68-A9B8-7CA964BF7749}" destId="{BD45E78B-62FE-4EC9-94C4-21552E0A2ECD}" srcOrd="0" destOrd="0" presId="urn:microsoft.com/office/officeart/2005/8/layout/orgChart1"/>
    <dgm:cxn modelId="{2C9A360D-5123-4896-8766-B90503290D7B}" srcId="{39955C0E-612B-4047-BC85-BB266B620DA7}" destId="{2A4206FB-137B-4535-97C5-F0D8E9D64DA7}" srcOrd="1" destOrd="0" parTransId="{E5DEB933-71B9-4E68-A9B8-7CA964BF7749}" sibTransId="{9A505446-CBD5-4223-BB65-2BC1C742F6B7}"/>
    <dgm:cxn modelId="{56068C28-2A7F-48ED-9949-4CFF9E5AAD68}" type="presOf" srcId="{AE4CC045-7516-4E03-8C45-C6946A2E1C5C}" destId="{E4BF954D-9B89-48FE-83C9-9B2D0C792BBB}" srcOrd="0" destOrd="0" presId="urn:microsoft.com/office/officeart/2005/8/layout/orgChart1"/>
    <dgm:cxn modelId="{24F1B91D-C5FF-48F5-8726-643FD519BDFA}" srcId="{3BD6550A-CBCB-492D-BC09-EDBD3713EC5F}" destId="{39955C0E-612B-4047-BC85-BB266B620DA7}" srcOrd="0" destOrd="0" parTransId="{EFDDD812-65AA-4525-97C8-0978F1F2C237}" sibTransId="{94B4F41D-6C5D-4FDE-ABDF-F51DC4AE37B6}"/>
    <dgm:cxn modelId="{ACAF5F75-9D90-4AF5-8968-315B70D42265}" type="presOf" srcId="{2A4206FB-137B-4535-97C5-F0D8E9D64DA7}" destId="{E1A7B6AB-3071-45F9-BCEF-D042DADC5550}" srcOrd="0" destOrd="0" presId="urn:microsoft.com/office/officeart/2005/8/layout/orgChart1"/>
    <dgm:cxn modelId="{BF35437A-4E17-4116-9000-77518A386F20}" type="presOf" srcId="{3BD6550A-CBCB-492D-BC09-EDBD3713EC5F}" destId="{7CF3EFBF-A589-4D0F-B1A3-995E6BD14951}" srcOrd="0" destOrd="0" presId="urn:microsoft.com/office/officeart/2005/8/layout/orgChart1"/>
    <dgm:cxn modelId="{526289A9-5E92-484C-8776-07742E890624}" type="presOf" srcId="{2A4206FB-137B-4535-97C5-F0D8E9D64DA7}" destId="{81120203-199A-4BD3-9FDC-9EFC42243767}" srcOrd="1" destOrd="0" presId="urn:microsoft.com/office/officeart/2005/8/layout/orgChart1"/>
    <dgm:cxn modelId="{AFB25D5D-3C9C-4E26-8982-B44CEBCFE459}" type="presOf" srcId="{39955C0E-612B-4047-BC85-BB266B620DA7}" destId="{D238BA07-C9D6-4387-BCE8-7BEDF00E0890}" srcOrd="0" destOrd="0" presId="urn:microsoft.com/office/officeart/2005/8/layout/orgChart1"/>
    <dgm:cxn modelId="{71F806DF-5332-446D-877C-E9895B8A09F7}" srcId="{39955C0E-612B-4047-BC85-BB266B620DA7}" destId="{48F06BD3-B43B-41DA-8888-BBF3E82ECCF7}" srcOrd="0" destOrd="0" parTransId="{AE4CC045-7516-4E03-8C45-C6946A2E1C5C}" sibTransId="{6467D5D5-E2C2-47F3-9964-1C5C5BDD9C1B}"/>
    <dgm:cxn modelId="{74A9E431-98B5-418A-BC15-A6AF58F5AC6F}" type="presOf" srcId="{48F06BD3-B43B-41DA-8888-BBF3E82ECCF7}" destId="{EC2ACE3F-26C7-42CA-BBAF-2003F4D251CF}" srcOrd="0" destOrd="0" presId="urn:microsoft.com/office/officeart/2005/8/layout/orgChart1"/>
    <dgm:cxn modelId="{83E81069-E3C8-4E42-8485-779619F3F6F0}" type="presOf" srcId="{39955C0E-612B-4047-BC85-BB266B620DA7}" destId="{16C0D956-2441-494D-A763-6FC63B06AA2D}" srcOrd="1" destOrd="0" presId="urn:microsoft.com/office/officeart/2005/8/layout/orgChart1"/>
    <dgm:cxn modelId="{0D9E59B6-0DE0-4740-A43A-A94FA04937EF}" type="presOf" srcId="{48F06BD3-B43B-41DA-8888-BBF3E82ECCF7}" destId="{3DC78D5B-A4EC-4D13-A768-3FE85316563A}" srcOrd="1" destOrd="0" presId="urn:microsoft.com/office/officeart/2005/8/layout/orgChart1"/>
    <dgm:cxn modelId="{6AF17F65-8C3C-4EEB-9532-87DDC37EB79B}" type="presParOf" srcId="{7CF3EFBF-A589-4D0F-B1A3-995E6BD14951}" destId="{63CBF1A1-7C9D-4C68-BD8E-9A0BCC250270}" srcOrd="0" destOrd="0" presId="urn:microsoft.com/office/officeart/2005/8/layout/orgChart1"/>
    <dgm:cxn modelId="{D5C9E825-1659-491D-BBFD-3E4260F752B0}" type="presParOf" srcId="{63CBF1A1-7C9D-4C68-BD8E-9A0BCC250270}" destId="{BA014066-85C4-467C-87DE-DF8F3624D362}" srcOrd="0" destOrd="0" presId="urn:microsoft.com/office/officeart/2005/8/layout/orgChart1"/>
    <dgm:cxn modelId="{97C1B9F5-D737-46CA-89E2-DD5297E4AF10}" type="presParOf" srcId="{BA014066-85C4-467C-87DE-DF8F3624D362}" destId="{D238BA07-C9D6-4387-BCE8-7BEDF00E0890}" srcOrd="0" destOrd="0" presId="urn:microsoft.com/office/officeart/2005/8/layout/orgChart1"/>
    <dgm:cxn modelId="{0F6677EF-0592-46BA-B774-E2DEBA0466A4}" type="presParOf" srcId="{BA014066-85C4-467C-87DE-DF8F3624D362}" destId="{16C0D956-2441-494D-A763-6FC63B06AA2D}" srcOrd="1" destOrd="0" presId="urn:microsoft.com/office/officeart/2005/8/layout/orgChart1"/>
    <dgm:cxn modelId="{F535F06E-4A7D-49EE-B56B-2BFB888395D9}" type="presParOf" srcId="{63CBF1A1-7C9D-4C68-BD8E-9A0BCC250270}" destId="{588636B2-01A1-4A5A-996D-BEB7A31D732E}" srcOrd="1" destOrd="0" presId="urn:microsoft.com/office/officeart/2005/8/layout/orgChart1"/>
    <dgm:cxn modelId="{D07D7C04-1D24-4C04-A3BD-BC0CF5F7AE56}" type="presParOf" srcId="{588636B2-01A1-4A5A-996D-BEB7A31D732E}" destId="{E4BF954D-9B89-48FE-83C9-9B2D0C792BBB}" srcOrd="0" destOrd="0" presId="urn:microsoft.com/office/officeart/2005/8/layout/orgChart1"/>
    <dgm:cxn modelId="{CB0C8462-DCEB-4D9F-AB58-9936F4E94D06}" type="presParOf" srcId="{588636B2-01A1-4A5A-996D-BEB7A31D732E}" destId="{2964EA36-C375-490F-98B8-099F9E40BD54}" srcOrd="1" destOrd="0" presId="urn:microsoft.com/office/officeart/2005/8/layout/orgChart1"/>
    <dgm:cxn modelId="{D05FE3F2-F0CE-4A99-94CC-0554CD999CFF}" type="presParOf" srcId="{2964EA36-C375-490F-98B8-099F9E40BD54}" destId="{7FF44EE7-7EF9-4A64-A768-923C4E6F8C53}" srcOrd="0" destOrd="0" presId="urn:microsoft.com/office/officeart/2005/8/layout/orgChart1"/>
    <dgm:cxn modelId="{7AC5F844-9612-42EC-B5DB-7EDD8EA430FA}" type="presParOf" srcId="{7FF44EE7-7EF9-4A64-A768-923C4E6F8C53}" destId="{EC2ACE3F-26C7-42CA-BBAF-2003F4D251CF}" srcOrd="0" destOrd="0" presId="urn:microsoft.com/office/officeart/2005/8/layout/orgChart1"/>
    <dgm:cxn modelId="{AFC612D8-3084-4E0F-9F23-ED81BBFAD0BF}" type="presParOf" srcId="{7FF44EE7-7EF9-4A64-A768-923C4E6F8C53}" destId="{3DC78D5B-A4EC-4D13-A768-3FE85316563A}" srcOrd="1" destOrd="0" presId="urn:microsoft.com/office/officeart/2005/8/layout/orgChart1"/>
    <dgm:cxn modelId="{818E344D-A216-47BF-8BCA-0C9FECF786A4}" type="presParOf" srcId="{2964EA36-C375-490F-98B8-099F9E40BD54}" destId="{7112B4E6-2FBD-4C2C-9AD3-DD90B0ED4309}" srcOrd="1" destOrd="0" presId="urn:microsoft.com/office/officeart/2005/8/layout/orgChart1"/>
    <dgm:cxn modelId="{C59A9C85-D310-4DBF-AA44-BBCC3A3D422A}" type="presParOf" srcId="{2964EA36-C375-490F-98B8-099F9E40BD54}" destId="{C91AA564-E0C8-4A8F-B421-C8764BC2EDAB}" srcOrd="2" destOrd="0" presId="urn:microsoft.com/office/officeart/2005/8/layout/orgChart1"/>
    <dgm:cxn modelId="{B2206EBF-CD14-49C1-B1AB-92FAC7252EC0}" type="presParOf" srcId="{588636B2-01A1-4A5A-996D-BEB7A31D732E}" destId="{BD45E78B-62FE-4EC9-94C4-21552E0A2ECD}" srcOrd="2" destOrd="0" presId="urn:microsoft.com/office/officeart/2005/8/layout/orgChart1"/>
    <dgm:cxn modelId="{D4B0DF10-8C4D-42CA-8D0B-67577F2E87E9}" type="presParOf" srcId="{588636B2-01A1-4A5A-996D-BEB7A31D732E}" destId="{6FF5884F-B0A3-4168-9C99-775EA66F65C4}" srcOrd="3" destOrd="0" presId="urn:microsoft.com/office/officeart/2005/8/layout/orgChart1"/>
    <dgm:cxn modelId="{CCF7792B-6F21-45A5-92CE-932E7392CC01}" type="presParOf" srcId="{6FF5884F-B0A3-4168-9C99-775EA66F65C4}" destId="{6011732B-DB91-40D8-A74E-37BE2C5DDFD0}" srcOrd="0" destOrd="0" presId="urn:microsoft.com/office/officeart/2005/8/layout/orgChart1"/>
    <dgm:cxn modelId="{434865DB-54E5-47E0-B9B5-6898C76DB3DC}" type="presParOf" srcId="{6011732B-DB91-40D8-A74E-37BE2C5DDFD0}" destId="{E1A7B6AB-3071-45F9-BCEF-D042DADC5550}" srcOrd="0" destOrd="0" presId="urn:microsoft.com/office/officeart/2005/8/layout/orgChart1"/>
    <dgm:cxn modelId="{B29BAF4F-8E88-4A38-A292-A99C16DBA62F}" type="presParOf" srcId="{6011732B-DB91-40D8-A74E-37BE2C5DDFD0}" destId="{81120203-199A-4BD3-9FDC-9EFC42243767}" srcOrd="1" destOrd="0" presId="urn:microsoft.com/office/officeart/2005/8/layout/orgChart1"/>
    <dgm:cxn modelId="{8BD3819D-AEE3-42F5-ABE8-29C04599B265}" type="presParOf" srcId="{6FF5884F-B0A3-4168-9C99-775EA66F65C4}" destId="{8D397B3E-342C-4002-B43B-6DD27F0A9A8E}" srcOrd="1" destOrd="0" presId="urn:microsoft.com/office/officeart/2005/8/layout/orgChart1"/>
    <dgm:cxn modelId="{F41A1636-994C-4AAF-BABD-560511040509}" type="presParOf" srcId="{6FF5884F-B0A3-4168-9C99-775EA66F65C4}" destId="{1F9649AC-3F69-419B-84F2-2E66C1AC31ED}" srcOrd="2" destOrd="0" presId="urn:microsoft.com/office/officeart/2005/8/layout/orgChart1"/>
    <dgm:cxn modelId="{8151E281-5435-4946-A551-F2C0AB2A3530}" type="presParOf" srcId="{63CBF1A1-7C9D-4C68-BD8E-9A0BCC250270}" destId="{48DF1CA5-86EE-439A-B0CB-543F3B86431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EAD5C3-5C1D-47C7-8BFE-8433FC83BBA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CD00947-D1DB-4F98-9269-EFF81D9AB08A}">
      <dgm:prSet phldrT="[文本]"/>
      <dgm:spPr/>
      <dgm:t>
        <a:bodyPr/>
        <a:lstStyle/>
        <a:p>
          <a:r>
            <a:rPr lang="zh-CN" altLang="en-US" dirty="0" smtClean="0"/>
            <a:t>有长头发吗</a:t>
          </a:r>
          <a:endParaRPr lang="zh-CN" altLang="en-US" dirty="0"/>
        </a:p>
      </dgm:t>
    </dgm:pt>
    <dgm:pt modelId="{D0FB5E2D-7FBF-469C-9C4B-8FBFECE98441}" type="parTrans" cxnId="{97473AE0-1087-4893-8F79-D584090B4E40}">
      <dgm:prSet/>
      <dgm:spPr/>
      <dgm:t>
        <a:bodyPr/>
        <a:lstStyle/>
        <a:p>
          <a:endParaRPr lang="zh-CN" altLang="en-US"/>
        </a:p>
      </dgm:t>
    </dgm:pt>
    <dgm:pt modelId="{A917FEF6-7738-44CC-ABEC-D9DF10B3A99F}" type="sibTrans" cxnId="{97473AE0-1087-4893-8F79-D584090B4E40}">
      <dgm:prSet/>
      <dgm:spPr/>
      <dgm:t>
        <a:bodyPr/>
        <a:lstStyle/>
        <a:p>
          <a:endParaRPr lang="zh-CN" altLang="en-US"/>
        </a:p>
      </dgm:t>
    </dgm:pt>
    <dgm:pt modelId="{7E120E5C-1F82-4A41-A5FE-2D1B2E68ED77}">
      <dgm:prSet phldrT="[文本]"/>
      <dgm:spPr/>
      <dgm:t>
        <a:bodyPr/>
        <a:lstStyle/>
        <a:p>
          <a:r>
            <a:rPr lang="en-US" altLang="zh-CN" dirty="0" smtClean="0"/>
            <a:t>1</a:t>
          </a:r>
          <a:endParaRPr lang="zh-CN" altLang="en-US" dirty="0"/>
        </a:p>
      </dgm:t>
    </dgm:pt>
    <dgm:pt modelId="{8C3E2D4F-D72C-4A20-A74E-EED2C891474F}" type="parTrans" cxnId="{4228D71D-9BC6-4EB7-92B3-D71174FA005D}">
      <dgm:prSet/>
      <dgm:spPr/>
      <dgm:t>
        <a:bodyPr/>
        <a:lstStyle/>
        <a:p>
          <a:endParaRPr lang="zh-CN" altLang="en-US"/>
        </a:p>
      </dgm:t>
    </dgm:pt>
    <dgm:pt modelId="{07C8212F-C284-4DC0-B6F2-D915FABC8A91}" type="sibTrans" cxnId="{4228D71D-9BC6-4EB7-92B3-D71174FA005D}">
      <dgm:prSet/>
      <dgm:spPr/>
      <dgm:t>
        <a:bodyPr/>
        <a:lstStyle/>
        <a:p>
          <a:endParaRPr lang="zh-CN" altLang="en-US"/>
        </a:p>
      </dgm:t>
    </dgm:pt>
    <dgm:pt modelId="{4D26B3AD-EC28-40D6-9A4F-DC86DAE67AD8}">
      <dgm:prSet phldrT="[文本]"/>
      <dgm:spPr/>
      <dgm:t>
        <a:bodyPr/>
        <a:lstStyle/>
        <a:p>
          <a:r>
            <a:rPr lang="en-US" altLang="zh-CN" dirty="0" smtClean="0"/>
            <a:t>0</a:t>
          </a:r>
          <a:endParaRPr lang="zh-CN" altLang="en-US" dirty="0"/>
        </a:p>
      </dgm:t>
    </dgm:pt>
    <dgm:pt modelId="{B456E060-092C-4F6F-BD69-54D0E440A06B}" type="parTrans" cxnId="{4C51F5A7-6008-486C-A251-CAF6DD260FF8}">
      <dgm:prSet/>
      <dgm:spPr/>
      <dgm:t>
        <a:bodyPr/>
        <a:lstStyle/>
        <a:p>
          <a:endParaRPr lang="zh-CN" altLang="en-US"/>
        </a:p>
      </dgm:t>
    </dgm:pt>
    <dgm:pt modelId="{D688709D-42E5-4D1A-B882-A8415BE54BCC}" type="sibTrans" cxnId="{4C51F5A7-6008-486C-A251-CAF6DD260FF8}">
      <dgm:prSet/>
      <dgm:spPr/>
      <dgm:t>
        <a:bodyPr/>
        <a:lstStyle/>
        <a:p>
          <a:endParaRPr lang="zh-CN" altLang="en-US"/>
        </a:p>
      </dgm:t>
    </dgm:pt>
    <dgm:pt modelId="{DA4E55C6-1EBD-46F4-9D4D-F90215CD088A}" type="pres">
      <dgm:prSet presAssocID="{11EAD5C3-5C1D-47C7-8BFE-8433FC83BBA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A909924-B917-414F-AFDC-99685F235A19}" type="pres">
      <dgm:prSet presAssocID="{5CD00947-D1DB-4F98-9269-EFF81D9AB08A}" presName="hierRoot1" presStyleCnt="0">
        <dgm:presLayoutVars>
          <dgm:hierBranch val="init"/>
        </dgm:presLayoutVars>
      </dgm:prSet>
      <dgm:spPr/>
    </dgm:pt>
    <dgm:pt modelId="{365EFE8F-2C1C-48A1-BA01-8D237D20B873}" type="pres">
      <dgm:prSet presAssocID="{5CD00947-D1DB-4F98-9269-EFF81D9AB08A}" presName="rootComposite1" presStyleCnt="0"/>
      <dgm:spPr/>
    </dgm:pt>
    <dgm:pt modelId="{BACB1D7E-B1C9-4723-A418-65690738F833}" type="pres">
      <dgm:prSet presAssocID="{5CD00947-D1DB-4F98-9269-EFF81D9AB08A}" presName="rootText1" presStyleLbl="node0" presStyleIdx="0" presStyleCnt="1" custLinFactNeighborX="-2" custLinFactNeighborY="-663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69D1F6-B28C-4E0D-BC17-E5AA33A2A3FD}" type="pres">
      <dgm:prSet presAssocID="{5CD00947-D1DB-4F98-9269-EFF81D9AB08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B3A97F8-B669-4BFB-B004-3F90E4997BB4}" type="pres">
      <dgm:prSet presAssocID="{5CD00947-D1DB-4F98-9269-EFF81D9AB08A}" presName="hierChild2" presStyleCnt="0"/>
      <dgm:spPr/>
    </dgm:pt>
    <dgm:pt modelId="{280B74E0-4FCC-4DD8-92A9-5A5D86F39AEC}" type="pres">
      <dgm:prSet presAssocID="{8C3E2D4F-D72C-4A20-A74E-EED2C891474F}" presName="Name37" presStyleLbl="parChTrans1D2" presStyleIdx="0" presStyleCnt="2"/>
      <dgm:spPr/>
      <dgm:t>
        <a:bodyPr/>
        <a:lstStyle/>
        <a:p>
          <a:endParaRPr lang="zh-CN" altLang="en-US"/>
        </a:p>
      </dgm:t>
    </dgm:pt>
    <dgm:pt modelId="{C874EB22-FD95-4231-8AF8-7566D8ED7D43}" type="pres">
      <dgm:prSet presAssocID="{7E120E5C-1F82-4A41-A5FE-2D1B2E68ED77}" presName="hierRoot2" presStyleCnt="0">
        <dgm:presLayoutVars>
          <dgm:hierBranch val="init"/>
        </dgm:presLayoutVars>
      </dgm:prSet>
      <dgm:spPr/>
    </dgm:pt>
    <dgm:pt modelId="{EBB2D1EE-2D11-4A3A-92B1-F44A9ACC6B4F}" type="pres">
      <dgm:prSet presAssocID="{7E120E5C-1F82-4A41-A5FE-2D1B2E68ED77}" presName="rootComposite" presStyleCnt="0"/>
      <dgm:spPr/>
    </dgm:pt>
    <dgm:pt modelId="{8AFBF785-0D76-46CD-ACA4-1FA858799088}" type="pres">
      <dgm:prSet presAssocID="{7E120E5C-1F82-4A41-A5FE-2D1B2E68ED7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279F8C-56BC-42DD-8203-A4C86459C44A}" type="pres">
      <dgm:prSet presAssocID="{7E120E5C-1F82-4A41-A5FE-2D1B2E68ED7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BD060038-5895-4643-8696-249DEAB30E92}" type="pres">
      <dgm:prSet presAssocID="{7E120E5C-1F82-4A41-A5FE-2D1B2E68ED77}" presName="hierChild4" presStyleCnt="0"/>
      <dgm:spPr/>
    </dgm:pt>
    <dgm:pt modelId="{7734766C-C67F-4528-AE6E-46F789CC91A1}" type="pres">
      <dgm:prSet presAssocID="{7E120E5C-1F82-4A41-A5FE-2D1B2E68ED77}" presName="hierChild5" presStyleCnt="0"/>
      <dgm:spPr/>
    </dgm:pt>
    <dgm:pt modelId="{887A23E7-E93C-457B-AF59-6D37AF5A992C}" type="pres">
      <dgm:prSet presAssocID="{B456E060-092C-4F6F-BD69-54D0E440A06B}" presName="Name37" presStyleLbl="parChTrans1D2" presStyleIdx="1" presStyleCnt="2"/>
      <dgm:spPr/>
      <dgm:t>
        <a:bodyPr/>
        <a:lstStyle/>
        <a:p>
          <a:endParaRPr lang="zh-CN" altLang="en-US"/>
        </a:p>
      </dgm:t>
    </dgm:pt>
    <dgm:pt modelId="{B2B4B6BB-2061-46AC-BB16-96B591CE2762}" type="pres">
      <dgm:prSet presAssocID="{4D26B3AD-EC28-40D6-9A4F-DC86DAE67AD8}" presName="hierRoot2" presStyleCnt="0">
        <dgm:presLayoutVars>
          <dgm:hierBranch val="init"/>
        </dgm:presLayoutVars>
      </dgm:prSet>
      <dgm:spPr/>
    </dgm:pt>
    <dgm:pt modelId="{C40AAA1A-DBB1-4427-9B9B-A964A6ADEF10}" type="pres">
      <dgm:prSet presAssocID="{4D26B3AD-EC28-40D6-9A4F-DC86DAE67AD8}" presName="rootComposite" presStyleCnt="0"/>
      <dgm:spPr/>
    </dgm:pt>
    <dgm:pt modelId="{82A82F35-F996-4FB0-A419-F3DC5DC21D81}" type="pres">
      <dgm:prSet presAssocID="{4D26B3AD-EC28-40D6-9A4F-DC86DAE67AD8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F711A7-EC03-4112-8FDD-3E8EE2C4CB26}" type="pres">
      <dgm:prSet presAssocID="{4D26B3AD-EC28-40D6-9A4F-DC86DAE67AD8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643446EC-3C2B-4636-97B7-C8609EB6CDFF}" type="pres">
      <dgm:prSet presAssocID="{4D26B3AD-EC28-40D6-9A4F-DC86DAE67AD8}" presName="hierChild4" presStyleCnt="0"/>
      <dgm:spPr/>
    </dgm:pt>
    <dgm:pt modelId="{DB36E38F-5E0D-467E-B792-434938A1A4C3}" type="pres">
      <dgm:prSet presAssocID="{4D26B3AD-EC28-40D6-9A4F-DC86DAE67AD8}" presName="hierChild5" presStyleCnt="0"/>
      <dgm:spPr/>
    </dgm:pt>
    <dgm:pt modelId="{7D7B1937-1579-4611-82E9-1F84A6B1CD72}" type="pres">
      <dgm:prSet presAssocID="{5CD00947-D1DB-4F98-9269-EFF81D9AB08A}" presName="hierChild3" presStyleCnt="0"/>
      <dgm:spPr/>
    </dgm:pt>
  </dgm:ptLst>
  <dgm:cxnLst>
    <dgm:cxn modelId="{97473AE0-1087-4893-8F79-D584090B4E40}" srcId="{11EAD5C3-5C1D-47C7-8BFE-8433FC83BBAC}" destId="{5CD00947-D1DB-4F98-9269-EFF81D9AB08A}" srcOrd="0" destOrd="0" parTransId="{D0FB5E2D-7FBF-469C-9C4B-8FBFECE98441}" sibTransId="{A917FEF6-7738-44CC-ABEC-D9DF10B3A99F}"/>
    <dgm:cxn modelId="{D58F3277-7EF2-4125-A863-4505956E6D40}" type="presOf" srcId="{B456E060-092C-4F6F-BD69-54D0E440A06B}" destId="{887A23E7-E93C-457B-AF59-6D37AF5A992C}" srcOrd="0" destOrd="0" presId="urn:microsoft.com/office/officeart/2005/8/layout/orgChart1"/>
    <dgm:cxn modelId="{4228D71D-9BC6-4EB7-92B3-D71174FA005D}" srcId="{5CD00947-D1DB-4F98-9269-EFF81D9AB08A}" destId="{7E120E5C-1F82-4A41-A5FE-2D1B2E68ED77}" srcOrd="0" destOrd="0" parTransId="{8C3E2D4F-D72C-4A20-A74E-EED2C891474F}" sibTransId="{07C8212F-C284-4DC0-B6F2-D915FABC8A91}"/>
    <dgm:cxn modelId="{88255E1B-ADBE-45F8-9B0C-641B284AF114}" type="presOf" srcId="{4D26B3AD-EC28-40D6-9A4F-DC86DAE67AD8}" destId="{35F711A7-EC03-4112-8FDD-3E8EE2C4CB26}" srcOrd="1" destOrd="0" presId="urn:microsoft.com/office/officeart/2005/8/layout/orgChart1"/>
    <dgm:cxn modelId="{E08C6EBB-3DB4-42A4-B170-40E255488C32}" type="presOf" srcId="{8C3E2D4F-D72C-4A20-A74E-EED2C891474F}" destId="{280B74E0-4FCC-4DD8-92A9-5A5D86F39AEC}" srcOrd="0" destOrd="0" presId="urn:microsoft.com/office/officeart/2005/8/layout/orgChart1"/>
    <dgm:cxn modelId="{3FE2D230-10A6-4F38-883D-C1AE364D455D}" type="presOf" srcId="{5CD00947-D1DB-4F98-9269-EFF81D9AB08A}" destId="{BACB1D7E-B1C9-4723-A418-65690738F833}" srcOrd="0" destOrd="0" presId="urn:microsoft.com/office/officeart/2005/8/layout/orgChart1"/>
    <dgm:cxn modelId="{B06927C5-6837-4FB5-AA99-24EE86E06417}" type="presOf" srcId="{4D26B3AD-EC28-40D6-9A4F-DC86DAE67AD8}" destId="{82A82F35-F996-4FB0-A419-F3DC5DC21D81}" srcOrd="0" destOrd="0" presId="urn:microsoft.com/office/officeart/2005/8/layout/orgChart1"/>
    <dgm:cxn modelId="{2DD59FCD-D13D-481D-8E80-EE8A24147D5A}" type="presOf" srcId="{5CD00947-D1DB-4F98-9269-EFF81D9AB08A}" destId="{2469D1F6-B28C-4E0D-BC17-E5AA33A2A3FD}" srcOrd="1" destOrd="0" presId="urn:microsoft.com/office/officeart/2005/8/layout/orgChart1"/>
    <dgm:cxn modelId="{001C72EF-11F3-4598-AAD8-98D662C1B3D6}" type="presOf" srcId="{7E120E5C-1F82-4A41-A5FE-2D1B2E68ED77}" destId="{41279F8C-56BC-42DD-8203-A4C86459C44A}" srcOrd="1" destOrd="0" presId="urn:microsoft.com/office/officeart/2005/8/layout/orgChart1"/>
    <dgm:cxn modelId="{ED776672-4F80-463B-9869-B2AAE2D2068B}" type="presOf" srcId="{11EAD5C3-5C1D-47C7-8BFE-8433FC83BBAC}" destId="{DA4E55C6-1EBD-46F4-9D4D-F90215CD088A}" srcOrd="0" destOrd="0" presId="urn:microsoft.com/office/officeart/2005/8/layout/orgChart1"/>
    <dgm:cxn modelId="{4C51F5A7-6008-486C-A251-CAF6DD260FF8}" srcId="{5CD00947-D1DB-4F98-9269-EFF81D9AB08A}" destId="{4D26B3AD-EC28-40D6-9A4F-DC86DAE67AD8}" srcOrd="1" destOrd="0" parTransId="{B456E060-092C-4F6F-BD69-54D0E440A06B}" sibTransId="{D688709D-42E5-4D1A-B882-A8415BE54BCC}"/>
    <dgm:cxn modelId="{3BC4513D-64A7-4CAF-A841-917327D88E99}" type="presOf" srcId="{7E120E5C-1F82-4A41-A5FE-2D1B2E68ED77}" destId="{8AFBF785-0D76-46CD-ACA4-1FA858799088}" srcOrd="0" destOrd="0" presId="urn:microsoft.com/office/officeart/2005/8/layout/orgChart1"/>
    <dgm:cxn modelId="{262EADF2-B0EE-431A-B2D1-ED4A1730BF9B}" type="presParOf" srcId="{DA4E55C6-1EBD-46F4-9D4D-F90215CD088A}" destId="{3A909924-B917-414F-AFDC-99685F235A19}" srcOrd="0" destOrd="0" presId="urn:microsoft.com/office/officeart/2005/8/layout/orgChart1"/>
    <dgm:cxn modelId="{6A6C1F71-4D60-453D-9B26-0F940B3486A9}" type="presParOf" srcId="{3A909924-B917-414F-AFDC-99685F235A19}" destId="{365EFE8F-2C1C-48A1-BA01-8D237D20B873}" srcOrd="0" destOrd="0" presId="urn:microsoft.com/office/officeart/2005/8/layout/orgChart1"/>
    <dgm:cxn modelId="{4CA362C0-9382-4741-8CDD-328D2AD8F364}" type="presParOf" srcId="{365EFE8F-2C1C-48A1-BA01-8D237D20B873}" destId="{BACB1D7E-B1C9-4723-A418-65690738F833}" srcOrd="0" destOrd="0" presId="urn:microsoft.com/office/officeart/2005/8/layout/orgChart1"/>
    <dgm:cxn modelId="{15F0B680-4FBE-46B3-BA46-01AFE53A6E17}" type="presParOf" srcId="{365EFE8F-2C1C-48A1-BA01-8D237D20B873}" destId="{2469D1F6-B28C-4E0D-BC17-E5AA33A2A3FD}" srcOrd="1" destOrd="0" presId="urn:microsoft.com/office/officeart/2005/8/layout/orgChart1"/>
    <dgm:cxn modelId="{EE993988-B58E-44A3-9DFB-90BE07EA98A4}" type="presParOf" srcId="{3A909924-B917-414F-AFDC-99685F235A19}" destId="{3B3A97F8-B669-4BFB-B004-3F90E4997BB4}" srcOrd="1" destOrd="0" presId="urn:microsoft.com/office/officeart/2005/8/layout/orgChart1"/>
    <dgm:cxn modelId="{4A06986A-5F15-4C19-9B24-2AE1DE214275}" type="presParOf" srcId="{3B3A97F8-B669-4BFB-B004-3F90E4997BB4}" destId="{280B74E0-4FCC-4DD8-92A9-5A5D86F39AEC}" srcOrd="0" destOrd="0" presId="urn:microsoft.com/office/officeart/2005/8/layout/orgChart1"/>
    <dgm:cxn modelId="{2893815A-20C8-4464-8306-D0BFFB6193F6}" type="presParOf" srcId="{3B3A97F8-B669-4BFB-B004-3F90E4997BB4}" destId="{C874EB22-FD95-4231-8AF8-7566D8ED7D43}" srcOrd="1" destOrd="0" presId="urn:microsoft.com/office/officeart/2005/8/layout/orgChart1"/>
    <dgm:cxn modelId="{BE21CC28-9457-4019-893F-4A404791300A}" type="presParOf" srcId="{C874EB22-FD95-4231-8AF8-7566D8ED7D43}" destId="{EBB2D1EE-2D11-4A3A-92B1-F44A9ACC6B4F}" srcOrd="0" destOrd="0" presId="urn:microsoft.com/office/officeart/2005/8/layout/orgChart1"/>
    <dgm:cxn modelId="{84934319-84E6-41FA-AF91-FDF656BB9C9F}" type="presParOf" srcId="{EBB2D1EE-2D11-4A3A-92B1-F44A9ACC6B4F}" destId="{8AFBF785-0D76-46CD-ACA4-1FA858799088}" srcOrd="0" destOrd="0" presId="urn:microsoft.com/office/officeart/2005/8/layout/orgChart1"/>
    <dgm:cxn modelId="{275F82A7-8BE3-4959-BB1F-F3792B436B59}" type="presParOf" srcId="{EBB2D1EE-2D11-4A3A-92B1-F44A9ACC6B4F}" destId="{41279F8C-56BC-42DD-8203-A4C86459C44A}" srcOrd="1" destOrd="0" presId="urn:microsoft.com/office/officeart/2005/8/layout/orgChart1"/>
    <dgm:cxn modelId="{48026B8A-C1AC-4677-B679-70397AAEEC77}" type="presParOf" srcId="{C874EB22-FD95-4231-8AF8-7566D8ED7D43}" destId="{BD060038-5895-4643-8696-249DEAB30E92}" srcOrd="1" destOrd="0" presId="urn:microsoft.com/office/officeart/2005/8/layout/orgChart1"/>
    <dgm:cxn modelId="{8C602FFC-E660-43D6-84D6-FAD54CEC4C05}" type="presParOf" srcId="{C874EB22-FD95-4231-8AF8-7566D8ED7D43}" destId="{7734766C-C67F-4528-AE6E-46F789CC91A1}" srcOrd="2" destOrd="0" presId="urn:microsoft.com/office/officeart/2005/8/layout/orgChart1"/>
    <dgm:cxn modelId="{9F8E2E30-CE33-4AF0-B4A7-5454D54A3ED9}" type="presParOf" srcId="{3B3A97F8-B669-4BFB-B004-3F90E4997BB4}" destId="{887A23E7-E93C-457B-AF59-6D37AF5A992C}" srcOrd="2" destOrd="0" presId="urn:microsoft.com/office/officeart/2005/8/layout/orgChart1"/>
    <dgm:cxn modelId="{8EB0F8DE-69CA-49D0-8AED-8A42307717AB}" type="presParOf" srcId="{3B3A97F8-B669-4BFB-B004-3F90E4997BB4}" destId="{B2B4B6BB-2061-46AC-BB16-96B591CE2762}" srcOrd="3" destOrd="0" presId="urn:microsoft.com/office/officeart/2005/8/layout/orgChart1"/>
    <dgm:cxn modelId="{42C3F895-D162-4004-A727-822BD2764AAE}" type="presParOf" srcId="{B2B4B6BB-2061-46AC-BB16-96B591CE2762}" destId="{C40AAA1A-DBB1-4427-9B9B-A964A6ADEF10}" srcOrd="0" destOrd="0" presId="urn:microsoft.com/office/officeart/2005/8/layout/orgChart1"/>
    <dgm:cxn modelId="{BA367751-7468-4044-B413-D536C0A92FCA}" type="presParOf" srcId="{C40AAA1A-DBB1-4427-9B9B-A964A6ADEF10}" destId="{82A82F35-F996-4FB0-A419-F3DC5DC21D81}" srcOrd="0" destOrd="0" presId="urn:microsoft.com/office/officeart/2005/8/layout/orgChart1"/>
    <dgm:cxn modelId="{7E22840A-358F-4D4E-9695-B4EFEBFA4ACE}" type="presParOf" srcId="{C40AAA1A-DBB1-4427-9B9B-A964A6ADEF10}" destId="{35F711A7-EC03-4112-8FDD-3E8EE2C4CB26}" srcOrd="1" destOrd="0" presId="urn:microsoft.com/office/officeart/2005/8/layout/orgChart1"/>
    <dgm:cxn modelId="{82DE3A3E-DD6A-48A8-A0AA-6F5725E30039}" type="presParOf" srcId="{B2B4B6BB-2061-46AC-BB16-96B591CE2762}" destId="{643446EC-3C2B-4636-97B7-C8609EB6CDFF}" srcOrd="1" destOrd="0" presId="urn:microsoft.com/office/officeart/2005/8/layout/orgChart1"/>
    <dgm:cxn modelId="{D0EFD901-B68A-46F9-AAE8-8AC62FAD1302}" type="presParOf" srcId="{B2B4B6BB-2061-46AC-BB16-96B591CE2762}" destId="{DB36E38F-5E0D-467E-B792-434938A1A4C3}" srcOrd="2" destOrd="0" presId="urn:microsoft.com/office/officeart/2005/8/layout/orgChart1"/>
    <dgm:cxn modelId="{4D6825ED-6387-4676-B140-31769E54D59A}" type="presParOf" srcId="{3A909924-B917-414F-AFDC-99685F235A19}" destId="{7D7B1937-1579-4611-82E9-1F84A6B1CD7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6550A-CBCB-492D-BC09-EDBD3713EC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9955C0E-612B-4047-BC85-BB266B620DA7}">
      <dgm:prSet phldrT="[文本]"/>
      <dgm:spPr/>
      <dgm:t>
        <a:bodyPr/>
        <a:lstStyle/>
        <a:p>
          <a:r>
            <a:rPr lang="zh-CN" altLang="en-US" dirty="0" smtClean="0"/>
            <a:t>上网时间</a:t>
          </a:r>
          <a:r>
            <a:rPr lang="en-US" altLang="zh-CN" dirty="0" smtClean="0"/>
            <a:t>&gt;3</a:t>
          </a:r>
          <a:r>
            <a:rPr lang="zh-CN" altLang="en-US" dirty="0" smtClean="0"/>
            <a:t>小时</a:t>
          </a:r>
          <a:endParaRPr lang="zh-CN" altLang="en-US" dirty="0"/>
        </a:p>
      </dgm:t>
    </dgm:pt>
    <dgm:pt modelId="{EFDDD812-65AA-4525-97C8-0978F1F2C237}" type="parTrans" cxnId="{24F1B91D-C5FF-48F5-8726-643FD519BDFA}">
      <dgm:prSet/>
      <dgm:spPr/>
      <dgm:t>
        <a:bodyPr/>
        <a:lstStyle/>
        <a:p>
          <a:endParaRPr lang="zh-CN" altLang="en-US"/>
        </a:p>
      </dgm:t>
    </dgm:pt>
    <dgm:pt modelId="{94B4F41D-6C5D-4FDE-ABDF-F51DC4AE37B6}" type="sibTrans" cxnId="{24F1B91D-C5FF-48F5-8726-643FD519BDFA}">
      <dgm:prSet/>
      <dgm:spPr/>
      <dgm:t>
        <a:bodyPr/>
        <a:lstStyle/>
        <a:p>
          <a:endParaRPr lang="zh-CN" altLang="en-US"/>
        </a:p>
      </dgm:t>
    </dgm:pt>
    <dgm:pt modelId="{48F06BD3-B43B-41DA-8888-BBF3E82ECCF7}">
      <dgm:prSet phldrT="[文本]"/>
      <dgm:spPr/>
      <dgm:t>
        <a:bodyPr/>
        <a:lstStyle/>
        <a:p>
          <a:r>
            <a:rPr lang="en-US" altLang="zh-CN" dirty="0" smtClean="0"/>
            <a:t>40</a:t>
          </a:r>
          <a:r>
            <a:rPr lang="zh-CN" altLang="en-US" dirty="0" smtClean="0"/>
            <a:t>以下</a:t>
          </a:r>
          <a:endParaRPr lang="zh-CN" altLang="en-US" dirty="0"/>
        </a:p>
      </dgm:t>
    </dgm:pt>
    <dgm:pt modelId="{AE4CC045-7516-4E03-8C45-C6946A2E1C5C}" type="parTrans" cxnId="{71F806DF-5332-446D-877C-E9895B8A09F7}">
      <dgm:prSet/>
      <dgm:spPr/>
      <dgm:t>
        <a:bodyPr/>
        <a:lstStyle/>
        <a:p>
          <a:endParaRPr lang="zh-CN" altLang="en-US"/>
        </a:p>
      </dgm:t>
    </dgm:pt>
    <dgm:pt modelId="{6467D5D5-E2C2-47F3-9964-1C5C5BDD9C1B}" type="sibTrans" cxnId="{71F806DF-5332-446D-877C-E9895B8A09F7}">
      <dgm:prSet/>
      <dgm:spPr/>
      <dgm:t>
        <a:bodyPr/>
        <a:lstStyle/>
        <a:p>
          <a:endParaRPr lang="zh-CN" altLang="en-US"/>
        </a:p>
      </dgm:t>
    </dgm:pt>
    <dgm:pt modelId="{2A4206FB-137B-4535-97C5-F0D8E9D64DA7}">
      <dgm:prSet phldrT="[文本]"/>
      <dgm:spPr/>
      <dgm:t>
        <a:bodyPr/>
        <a:lstStyle/>
        <a:p>
          <a:r>
            <a:rPr lang="en-US" altLang="zh-CN" dirty="0" smtClean="0"/>
            <a:t>40</a:t>
          </a:r>
          <a:r>
            <a:rPr lang="zh-CN" altLang="en-US" dirty="0" smtClean="0"/>
            <a:t>岁以上</a:t>
          </a:r>
          <a:endParaRPr lang="zh-CN" altLang="en-US" dirty="0"/>
        </a:p>
      </dgm:t>
    </dgm:pt>
    <dgm:pt modelId="{E5DEB933-71B9-4E68-A9B8-7CA964BF7749}" type="parTrans" cxnId="{2C9A360D-5123-4896-8766-B90503290D7B}">
      <dgm:prSet/>
      <dgm:spPr/>
      <dgm:t>
        <a:bodyPr/>
        <a:lstStyle/>
        <a:p>
          <a:endParaRPr lang="zh-CN" altLang="en-US"/>
        </a:p>
      </dgm:t>
    </dgm:pt>
    <dgm:pt modelId="{9A505446-CBD5-4223-BB65-2BC1C742F6B7}" type="sibTrans" cxnId="{2C9A360D-5123-4896-8766-B90503290D7B}">
      <dgm:prSet/>
      <dgm:spPr/>
      <dgm:t>
        <a:bodyPr/>
        <a:lstStyle/>
        <a:p>
          <a:endParaRPr lang="zh-CN" altLang="en-US"/>
        </a:p>
      </dgm:t>
    </dgm:pt>
    <dgm:pt modelId="{7CF3EFBF-A589-4D0F-B1A3-995E6BD14951}" type="pres">
      <dgm:prSet presAssocID="{3BD6550A-CBCB-492D-BC09-EDBD3713EC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3CBF1A1-7C9D-4C68-BD8E-9A0BCC250270}" type="pres">
      <dgm:prSet presAssocID="{39955C0E-612B-4047-BC85-BB266B620DA7}" presName="hierRoot1" presStyleCnt="0">
        <dgm:presLayoutVars>
          <dgm:hierBranch val="init"/>
        </dgm:presLayoutVars>
      </dgm:prSet>
      <dgm:spPr/>
    </dgm:pt>
    <dgm:pt modelId="{BA014066-85C4-467C-87DE-DF8F3624D362}" type="pres">
      <dgm:prSet presAssocID="{39955C0E-612B-4047-BC85-BB266B620DA7}" presName="rootComposite1" presStyleCnt="0"/>
      <dgm:spPr/>
    </dgm:pt>
    <dgm:pt modelId="{D238BA07-C9D6-4387-BCE8-7BEDF00E0890}" type="pres">
      <dgm:prSet presAssocID="{39955C0E-612B-4047-BC85-BB266B620DA7}" presName="rootText1" presStyleLbl="node0" presStyleIdx="0" presStyleCnt="1" custLinFactNeighborX="7" custLinFactNeighborY="-662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C0D956-2441-494D-A763-6FC63B06AA2D}" type="pres">
      <dgm:prSet presAssocID="{39955C0E-612B-4047-BC85-BB266B620DA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88636B2-01A1-4A5A-996D-BEB7A31D732E}" type="pres">
      <dgm:prSet presAssocID="{39955C0E-612B-4047-BC85-BB266B620DA7}" presName="hierChild2" presStyleCnt="0"/>
      <dgm:spPr/>
    </dgm:pt>
    <dgm:pt modelId="{E4BF954D-9B89-48FE-83C9-9B2D0C792BBB}" type="pres">
      <dgm:prSet presAssocID="{AE4CC045-7516-4E03-8C45-C6946A2E1C5C}" presName="Name37" presStyleLbl="parChTrans1D2" presStyleIdx="0" presStyleCnt="2"/>
      <dgm:spPr/>
      <dgm:t>
        <a:bodyPr/>
        <a:lstStyle/>
        <a:p>
          <a:endParaRPr lang="zh-CN" altLang="en-US"/>
        </a:p>
      </dgm:t>
    </dgm:pt>
    <dgm:pt modelId="{2964EA36-C375-490F-98B8-099F9E40BD54}" type="pres">
      <dgm:prSet presAssocID="{48F06BD3-B43B-41DA-8888-BBF3E82ECCF7}" presName="hierRoot2" presStyleCnt="0">
        <dgm:presLayoutVars>
          <dgm:hierBranch val="init"/>
        </dgm:presLayoutVars>
      </dgm:prSet>
      <dgm:spPr/>
    </dgm:pt>
    <dgm:pt modelId="{7FF44EE7-7EF9-4A64-A768-923C4E6F8C53}" type="pres">
      <dgm:prSet presAssocID="{48F06BD3-B43B-41DA-8888-BBF3E82ECCF7}" presName="rootComposite" presStyleCnt="0"/>
      <dgm:spPr/>
    </dgm:pt>
    <dgm:pt modelId="{EC2ACE3F-26C7-42CA-BBAF-2003F4D251CF}" type="pres">
      <dgm:prSet presAssocID="{48F06BD3-B43B-41DA-8888-BBF3E82ECCF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C78D5B-A4EC-4D13-A768-3FE85316563A}" type="pres">
      <dgm:prSet presAssocID="{48F06BD3-B43B-41DA-8888-BBF3E82ECCF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7112B4E6-2FBD-4C2C-9AD3-DD90B0ED4309}" type="pres">
      <dgm:prSet presAssocID="{48F06BD3-B43B-41DA-8888-BBF3E82ECCF7}" presName="hierChild4" presStyleCnt="0"/>
      <dgm:spPr/>
    </dgm:pt>
    <dgm:pt modelId="{C91AA564-E0C8-4A8F-B421-C8764BC2EDAB}" type="pres">
      <dgm:prSet presAssocID="{48F06BD3-B43B-41DA-8888-BBF3E82ECCF7}" presName="hierChild5" presStyleCnt="0"/>
      <dgm:spPr/>
    </dgm:pt>
    <dgm:pt modelId="{BD45E78B-62FE-4EC9-94C4-21552E0A2ECD}" type="pres">
      <dgm:prSet presAssocID="{E5DEB933-71B9-4E68-A9B8-7CA964BF7749}" presName="Name37" presStyleLbl="parChTrans1D2" presStyleIdx="1" presStyleCnt="2"/>
      <dgm:spPr/>
      <dgm:t>
        <a:bodyPr/>
        <a:lstStyle/>
        <a:p>
          <a:endParaRPr lang="zh-CN" altLang="en-US"/>
        </a:p>
      </dgm:t>
    </dgm:pt>
    <dgm:pt modelId="{6FF5884F-B0A3-4168-9C99-775EA66F65C4}" type="pres">
      <dgm:prSet presAssocID="{2A4206FB-137B-4535-97C5-F0D8E9D64DA7}" presName="hierRoot2" presStyleCnt="0">
        <dgm:presLayoutVars>
          <dgm:hierBranch val="init"/>
        </dgm:presLayoutVars>
      </dgm:prSet>
      <dgm:spPr/>
    </dgm:pt>
    <dgm:pt modelId="{6011732B-DB91-40D8-A74E-37BE2C5DDFD0}" type="pres">
      <dgm:prSet presAssocID="{2A4206FB-137B-4535-97C5-F0D8E9D64DA7}" presName="rootComposite" presStyleCnt="0"/>
      <dgm:spPr/>
    </dgm:pt>
    <dgm:pt modelId="{E1A7B6AB-3071-45F9-BCEF-D042DADC5550}" type="pres">
      <dgm:prSet presAssocID="{2A4206FB-137B-4535-97C5-F0D8E9D64DA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120203-199A-4BD3-9FDC-9EFC42243767}" type="pres">
      <dgm:prSet presAssocID="{2A4206FB-137B-4535-97C5-F0D8E9D64DA7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D397B3E-342C-4002-B43B-6DD27F0A9A8E}" type="pres">
      <dgm:prSet presAssocID="{2A4206FB-137B-4535-97C5-F0D8E9D64DA7}" presName="hierChild4" presStyleCnt="0"/>
      <dgm:spPr/>
    </dgm:pt>
    <dgm:pt modelId="{1F9649AC-3F69-419B-84F2-2E66C1AC31ED}" type="pres">
      <dgm:prSet presAssocID="{2A4206FB-137B-4535-97C5-F0D8E9D64DA7}" presName="hierChild5" presStyleCnt="0"/>
      <dgm:spPr/>
    </dgm:pt>
    <dgm:pt modelId="{48DF1CA5-86EE-439A-B0CB-543F3B864319}" type="pres">
      <dgm:prSet presAssocID="{39955C0E-612B-4047-BC85-BB266B620DA7}" presName="hierChild3" presStyleCnt="0"/>
      <dgm:spPr/>
    </dgm:pt>
  </dgm:ptLst>
  <dgm:cxnLst>
    <dgm:cxn modelId="{1AF175DF-D748-49BC-B71C-CEDB708C5ED5}" type="presOf" srcId="{E5DEB933-71B9-4E68-A9B8-7CA964BF7749}" destId="{BD45E78B-62FE-4EC9-94C4-21552E0A2ECD}" srcOrd="0" destOrd="0" presId="urn:microsoft.com/office/officeart/2005/8/layout/orgChart1"/>
    <dgm:cxn modelId="{2C9A360D-5123-4896-8766-B90503290D7B}" srcId="{39955C0E-612B-4047-BC85-BB266B620DA7}" destId="{2A4206FB-137B-4535-97C5-F0D8E9D64DA7}" srcOrd="1" destOrd="0" parTransId="{E5DEB933-71B9-4E68-A9B8-7CA964BF7749}" sibTransId="{9A505446-CBD5-4223-BB65-2BC1C742F6B7}"/>
    <dgm:cxn modelId="{56068C28-2A7F-48ED-9949-4CFF9E5AAD68}" type="presOf" srcId="{AE4CC045-7516-4E03-8C45-C6946A2E1C5C}" destId="{E4BF954D-9B89-48FE-83C9-9B2D0C792BBB}" srcOrd="0" destOrd="0" presId="urn:microsoft.com/office/officeart/2005/8/layout/orgChart1"/>
    <dgm:cxn modelId="{24F1B91D-C5FF-48F5-8726-643FD519BDFA}" srcId="{3BD6550A-CBCB-492D-BC09-EDBD3713EC5F}" destId="{39955C0E-612B-4047-BC85-BB266B620DA7}" srcOrd="0" destOrd="0" parTransId="{EFDDD812-65AA-4525-97C8-0978F1F2C237}" sibTransId="{94B4F41D-6C5D-4FDE-ABDF-F51DC4AE37B6}"/>
    <dgm:cxn modelId="{ACAF5F75-9D90-4AF5-8968-315B70D42265}" type="presOf" srcId="{2A4206FB-137B-4535-97C5-F0D8E9D64DA7}" destId="{E1A7B6AB-3071-45F9-BCEF-D042DADC5550}" srcOrd="0" destOrd="0" presId="urn:microsoft.com/office/officeart/2005/8/layout/orgChart1"/>
    <dgm:cxn modelId="{BF35437A-4E17-4116-9000-77518A386F20}" type="presOf" srcId="{3BD6550A-CBCB-492D-BC09-EDBD3713EC5F}" destId="{7CF3EFBF-A589-4D0F-B1A3-995E6BD14951}" srcOrd="0" destOrd="0" presId="urn:microsoft.com/office/officeart/2005/8/layout/orgChart1"/>
    <dgm:cxn modelId="{526289A9-5E92-484C-8776-07742E890624}" type="presOf" srcId="{2A4206FB-137B-4535-97C5-F0D8E9D64DA7}" destId="{81120203-199A-4BD3-9FDC-9EFC42243767}" srcOrd="1" destOrd="0" presId="urn:microsoft.com/office/officeart/2005/8/layout/orgChart1"/>
    <dgm:cxn modelId="{AFB25D5D-3C9C-4E26-8982-B44CEBCFE459}" type="presOf" srcId="{39955C0E-612B-4047-BC85-BB266B620DA7}" destId="{D238BA07-C9D6-4387-BCE8-7BEDF00E0890}" srcOrd="0" destOrd="0" presId="urn:microsoft.com/office/officeart/2005/8/layout/orgChart1"/>
    <dgm:cxn modelId="{71F806DF-5332-446D-877C-E9895B8A09F7}" srcId="{39955C0E-612B-4047-BC85-BB266B620DA7}" destId="{48F06BD3-B43B-41DA-8888-BBF3E82ECCF7}" srcOrd="0" destOrd="0" parTransId="{AE4CC045-7516-4E03-8C45-C6946A2E1C5C}" sibTransId="{6467D5D5-E2C2-47F3-9964-1C5C5BDD9C1B}"/>
    <dgm:cxn modelId="{74A9E431-98B5-418A-BC15-A6AF58F5AC6F}" type="presOf" srcId="{48F06BD3-B43B-41DA-8888-BBF3E82ECCF7}" destId="{EC2ACE3F-26C7-42CA-BBAF-2003F4D251CF}" srcOrd="0" destOrd="0" presId="urn:microsoft.com/office/officeart/2005/8/layout/orgChart1"/>
    <dgm:cxn modelId="{83E81069-E3C8-4E42-8485-779619F3F6F0}" type="presOf" srcId="{39955C0E-612B-4047-BC85-BB266B620DA7}" destId="{16C0D956-2441-494D-A763-6FC63B06AA2D}" srcOrd="1" destOrd="0" presId="urn:microsoft.com/office/officeart/2005/8/layout/orgChart1"/>
    <dgm:cxn modelId="{0D9E59B6-0DE0-4740-A43A-A94FA04937EF}" type="presOf" srcId="{48F06BD3-B43B-41DA-8888-BBF3E82ECCF7}" destId="{3DC78D5B-A4EC-4D13-A768-3FE85316563A}" srcOrd="1" destOrd="0" presId="urn:microsoft.com/office/officeart/2005/8/layout/orgChart1"/>
    <dgm:cxn modelId="{6AF17F65-8C3C-4EEB-9532-87DDC37EB79B}" type="presParOf" srcId="{7CF3EFBF-A589-4D0F-B1A3-995E6BD14951}" destId="{63CBF1A1-7C9D-4C68-BD8E-9A0BCC250270}" srcOrd="0" destOrd="0" presId="urn:microsoft.com/office/officeart/2005/8/layout/orgChart1"/>
    <dgm:cxn modelId="{D5C9E825-1659-491D-BBFD-3E4260F752B0}" type="presParOf" srcId="{63CBF1A1-7C9D-4C68-BD8E-9A0BCC250270}" destId="{BA014066-85C4-467C-87DE-DF8F3624D362}" srcOrd="0" destOrd="0" presId="urn:microsoft.com/office/officeart/2005/8/layout/orgChart1"/>
    <dgm:cxn modelId="{97C1B9F5-D737-46CA-89E2-DD5297E4AF10}" type="presParOf" srcId="{BA014066-85C4-467C-87DE-DF8F3624D362}" destId="{D238BA07-C9D6-4387-BCE8-7BEDF00E0890}" srcOrd="0" destOrd="0" presId="urn:microsoft.com/office/officeart/2005/8/layout/orgChart1"/>
    <dgm:cxn modelId="{0F6677EF-0592-46BA-B774-E2DEBA0466A4}" type="presParOf" srcId="{BA014066-85C4-467C-87DE-DF8F3624D362}" destId="{16C0D956-2441-494D-A763-6FC63B06AA2D}" srcOrd="1" destOrd="0" presId="urn:microsoft.com/office/officeart/2005/8/layout/orgChart1"/>
    <dgm:cxn modelId="{F535F06E-4A7D-49EE-B56B-2BFB888395D9}" type="presParOf" srcId="{63CBF1A1-7C9D-4C68-BD8E-9A0BCC250270}" destId="{588636B2-01A1-4A5A-996D-BEB7A31D732E}" srcOrd="1" destOrd="0" presId="urn:microsoft.com/office/officeart/2005/8/layout/orgChart1"/>
    <dgm:cxn modelId="{D07D7C04-1D24-4C04-A3BD-BC0CF5F7AE56}" type="presParOf" srcId="{588636B2-01A1-4A5A-996D-BEB7A31D732E}" destId="{E4BF954D-9B89-48FE-83C9-9B2D0C792BBB}" srcOrd="0" destOrd="0" presId="urn:microsoft.com/office/officeart/2005/8/layout/orgChart1"/>
    <dgm:cxn modelId="{CB0C8462-DCEB-4D9F-AB58-9936F4E94D06}" type="presParOf" srcId="{588636B2-01A1-4A5A-996D-BEB7A31D732E}" destId="{2964EA36-C375-490F-98B8-099F9E40BD54}" srcOrd="1" destOrd="0" presId="urn:microsoft.com/office/officeart/2005/8/layout/orgChart1"/>
    <dgm:cxn modelId="{D05FE3F2-F0CE-4A99-94CC-0554CD999CFF}" type="presParOf" srcId="{2964EA36-C375-490F-98B8-099F9E40BD54}" destId="{7FF44EE7-7EF9-4A64-A768-923C4E6F8C53}" srcOrd="0" destOrd="0" presId="urn:microsoft.com/office/officeart/2005/8/layout/orgChart1"/>
    <dgm:cxn modelId="{7AC5F844-9612-42EC-B5DB-7EDD8EA430FA}" type="presParOf" srcId="{7FF44EE7-7EF9-4A64-A768-923C4E6F8C53}" destId="{EC2ACE3F-26C7-42CA-BBAF-2003F4D251CF}" srcOrd="0" destOrd="0" presId="urn:microsoft.com/office/officeart/2005/8/layout/orgChart1"/>
    <dgm:cxn modelId="{AFC612D8-3084-4E0F-9F23-ED81BBFAD0BF}" type="presParOf" srcId="{7FF44EE7-7EF9-4A64-A768-923C4E6F8C53}" destId="{3DC78D5B-A4EC-4D13-A768-3FE85316563A}" srcOrd="1" destOrd="0" presId="urn:microsoft.com/office/officeart/2005/8/layout/orgChart1"/>
    <dgm:cxn modelId="{818E344D-A216-47BF-8BCA-0C9FECF786A4}" type="presParOf" srcId="{2964EA36-C375-490F-98B8-099F9E40BD54}" destId="{7112B4E6-2FBD-4C2C-9AD3-DD90B0ED4309}" srcOrd="1" destOrd="0" presId="urn:microsoft.com/office/officeart/2005/8/layout/orgChart1"/>
    <dgm:cxn modelId="{C59A9C85-D310-4DBF-AA44-BBCC3A3D422A}" type="presParOf" srcId="{2964EA36-C375-490F-98B8-099F9E40BD54}" destId="{C91AA564-E0C8-4A8F-B421-C8764BC2EDAB}" srcOrd="2" destOrd="0" presId="urn:microsoft.com/office/officeart/2005/8/layout/orgChart1"/>
    <dgm:cxn modelId="{B2206EBF-CD14-49C1-B1AB-92FAC7252EC0}" type="presParOf" srcId="{588636B2-01A1-4A5A-996D-BEB7A31D732E}" destId="{BD45E78B-62FE-4EC9-94C4-21552E0A2ECD}" srcOrd="2" destOrd="0" presId="urn:microsoft.com/office/officeart/2005/8/layout/orgChart1"/>
    <dgm:cxn modelId="{D4B0DF10-8C4D-42CA-8D0B-67577F2E87E9}" type="presParOf" srcId="{588636B2-01A1-4A5A-996D-BEB7A31D732E}" destId="{6FF5884F-B0A3-4168-9C99-775EA66F65C4}" srcOrd="3" destOrd="0" presId="urn:microsoft.com/office/officeart/2005/8/layout/orgChart1"/>
    <dgm:cxn modelId="{CCF7792B-6F21-45A5-92CE-932E7392CC01}" type="presParOf" srcId="{6FF5884F-B0A3-4168-9C99-775EA66F65C4}" destId="{6011732B-DB91-40D8-A74E-37BE2C5DDFD0}" srcOrd="0" destOrd="0" presId="urn:microsoft.com/office/officeart/2005/8/layout/orgChart1"/>
    <dgm:cxn modelId="{434865DB-54E5-47E0-B9B5-6898C76DB3DC}" type="presParOf" srcId="{6011732B-DB91-40D8-A74E-37BE2C5DDFD0}" destId="{E1A7B6AB-3071-45F9-BCEF-D042DADC5550}" srcOrd="0" destOrd="0" presId="urn:microsoft.com/office/officeart/2005/8/layout/orgChart1"/>
    <dgm:cxn modelId="{B29BAF4F-8E88-4A38-A292-A99C16DBA62F}" type="presParOf" srcId="{6011732B-DB91-40D8-A74E-37BE2C5DDFD0}" destId="{81120203-199A-4BD3-9FDC-9EFC42243767}" srcOrd="1" destOrd="0" presId="urn:microsoft.com/office/officeart/2005/8/layout/orgChart1"/>
    <dgm:cxn modelId="{8BD3819D-AEE3-42F5-ABE8-29C04599B265}" type="presParOf" srcId="{6FF5884F-B0A3-4168-9C99-775EA66F65C4}" destId="{8D397B3E-342C-4002-B43B-6DD27F0A9A8E}" srcOrd="1" destOrd="0" presId="urn:microsoft.com/office/officeart/2005/8/layout/orgChart1"/>
    <dgm:cxn modelId="{F41A1636-994C-4AAF-BABD-560511040509}" type="presParOf" srcId="{6FF5884F-B0A3-4168-9C99-775EA66F65C4}" destId="{1F9649AC-3F69-419B-84F2-2E66C1AC31ED}" srcOrd="2" destOrd="0" presId="urn:microsoft.com/office/officeart/2005/8/layout/orgChart1"/>
    <dgm:cxn modelId="{8151E281-5435-4946-A551-F2C0AB2A3530}" type="presParOf" srcId="{63CBF1A1-7C9D-4C68-BD8E-9A0BCC250270}" destId="{48DF1CA5-86EE-439A-B0CB-543F3B86431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66ACC1-B864-43A8-9F69-C6FA33CB9AB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3ABFD8A-0581-4729-9F03-834D284E18E8}">
      <dgm:prSet phldrT="[文本]"/>
      <dgm:spPr/>
      <dgm:t>
        <a:bodyPr/>
        <a:lstStyle/>
        <a:p>
          <a:r>
            <a:rPr lang="en-US" altLang="zh-CN" dirty="0" smtClean="0"/>
            <a:t>1.</a:t>
          </a:r>
          <a:endParaRPr lang="zh-CN" altLang="en-US" dirty="0"/>
        </a:p>
      </dgm:t>
    </dgm:pt>
    <dgm:pt modelId="{7F57A069-ADF2-480C-A430-729024EF0F30}" type="parTrans" cxnId="{F78F8908-30A5-4201-8027-4FB40EC5E289}">
      <dgm:prSet/>
      <dgm:spPr/>
      <dgm:t>
        <a:bodyPr/>
        <a:lstStyle/>
        <a:p>
          <a:endParaRPr lang="zh-CN" altLang="en-US"/>
        </a:p>
      </dgm:t>
    </dgm:pt>
    <dgm:pt modelId="{5A54771F-5A62-4E63-A86D-E8CB1F447DAF}" type="sibTrans" cxnId="{F78F8908-30A5-4201-8027-4FB40EC5E289}">
      <dgm:prSet/>
      <dgm:spPr/>
      <dgm:t>
        <a:bodyPr/>
        <a:lstStyle/>
        <a:p>
          <a:endParaRPr lang="zh-CN" altLang="en-US"/>
        </a:p>
      </dgm:t>
    </dgm:pt>
    <dgm:pt modelId="{F11B42D3-E200-4CAD-A2F2-1B1135527FC4}">
      <dgm:prSet phldrT="[文本]"/>
      <dgm:spPr/>
      <dgm:t>
        <a:bodyPr/>
        <a:lstStyle/>
        <a:p>
          <a:r>
            <a:rPr lang="zh-CN" altLang="en-US" dirty="0" smtClean="0"/>
            <a:t>对所有特征都按照特征的数值进行预排序。</a:t>
          </a:r>
          <a:endParaRPr lang="zh-CN" altLang="en-US" dirty="0"/>
        </a:p>
      </dgm:t>
    </dgm:pt>
    <dgm:pt modelId="{9CEE4706-8272-4264-BB85-D59CB5A74FFB}" type="parTrans" cxnId="{502038B0-EC57-40E7-BBC8-2161079133A5}">
      <dgm:prSet/>
      <dgm:spPr/>
      <dgm:t>
        <a:bodyPr/>
        <a:lstStyle/>
        <a:p>
          <a:endParaRPr lang="zh-CN" altLang="en-US"/>
        </a:p>
      </dgm:t>
    </dgm:pt>
    <dgm:pt modelId="{35FE2C13-849C-4D70-88C3-B1B976EEFDDC}" type="sibTrans" cxnId="{502038B0-EC57-40E7-BBC8-2161079133A5}">
      <dgm:prSet/>
      <dgm:spPr/>
      <dgm:t>
        <a:bodyPr/>
        <a:lstStyle/>
        <a:p>
          <a:endParaRPr lang="zh-CN" altLang="en-US"/>
        </a:p>
      </dgm:t>
    </dgm:pt>
    <dgm:pt modelId="{6A7F3582-C8C1-435B-95BB-3F45DFCD2379}">
      <dgm:prSet phldrT="[文本]"/>
      <dgm:spPr/>
      <dgm:t>
        <a:bodyPr/>
        <a:lstStyle/>
        <a:p>
          <a:r>
            <a:rPr lang="en-US" altLang="zh-CN" dirty="0" smtClean="0"/>
            <a:t>2.</a:t>
          </a:r>
          <a:endParaRPr lang="zh-CN" altLang="en-US" dirty="0"/>
        </a:p>
      </dgm:t>
    </dgm:pt>
    <dgm:pt modelId="{E5AA8C8D-8054-452A-89F4-B12D290AA8F8}" type="parTrans" cxnId="{E6CA22A9-4DBD-4D14-A848-437658AFC7C7}">
      <dgm:prSet/>
      <dgm:spPr/>
      <dgm:t>
        <a:bodyPr/>
        <a:lstStyle/>
        <a:p>
          <a:endParaRPr lang="zh-CN" altLang="en-US"/>
        </a:p>
      </dgm:t>
    </dgm:pt>
    <dgm:pt modelId="{E11A2A60-C908-4C12-BEEE-7E070BBF2987}" type="sibTrans" cxnId="{E6CA22A9-4DBD-4D14-A848-437658AFC7C7}">
      <dgm:prSet/>
      <dgm:spPr/>
      <dgm:t>
        <a:bodyPr/>
        <a:lstStyle/>
        <a:p>
          <a:endParaRPr lang="zh-CN" altLang="en-US"/>
        </a:p>
      </dgm:t>
    </dgm:pt>
    <dgm:pt modelId="{A4D7B553-2F33-4ED0-AF78-8B4070E8FB1E}">
      <dgm:prSet phldrT="[文本]"/>
      <dgm:spPr/>
      <dgm:t>
        <a:bodyPr/>
        <a:lstStyle/>
        <a:p>
          <a:r>
            <a:rPr lang="zh-CN" altLang="en-US" dirty="0" smtClean="0"/>
            <a:t>在遍历分割点的时候用</a:t>
          </a:r>
          <a:r>
            <a:rPr lang="en-US" altLang="en-US" dirty="0" smtClean="0"/>
            <a:t>O(#data)</a:t>
          </a:r>
          <a:r>
            <a:rPr lang="zh-CN" altLang="en-US" dirty="0" smtClean="0"/>
            <a:t>的代价找到一个特征上的最好分割点。</a:t>
          </a:r>
          <a:endParaRPr lang="zh-CN" altLang="en-US" dirty="0"/>
        </a:p>
      </dgm:t>
    </dgm:pt>
    <dgm:pt modelId="{2DAB3851-B603-4FDC-9D44-2FE386BA86F1}" type="parTrans" cxnId="{8D48EA4E-E039-4713-93EC-0409B3BDF04F}">
      <dgm:prSet/>
      <dgm:spPr/>
      <dgm:t>
        <a:bodyPr/>
        <a:lstStyle/>
        <a:p>
          <a:endParaRPr lang="zh-CN" altLang="en-US"/>
        </a:p>
      </dgm:t>
    </dgm:pt>
    <dgm:pt modelId="{58EEF319-DE80-4CA5-98F4-D064E1C2A2EB}" type="sibTrans" cxnId="{8D48EA4E-E039-4713-93EC-0409B3BDF04F}">
      <dgm:prSet/>
      <dgm:spPr/>
      <dgm:t>
        <a:bodyPr/>
        <a:lstStyle/>
        <a:p>
          <a:endParaRPr lang="zh-CN" altLang="en-US"/>
        </a:p>
      </dgm:t>
    </dgm:pt>
    <dgm:pt modelId="{F00D9FE3-113E-41C9-85EC-2A45830B9E46}">
      <dgm:prSet phldrT="[文本]"/>
      <dgm:spPr/>
      <dgm:t>
        <a:bodyPr/>
        <a:lstStyle/>
        <a:p>
          <a:r>
            <a:rPr lang="en-US" altLang="zh-CN" dirty="0" smtClean="0"/>
            <a:t>3.</a:t>
          </a:r>
          <a:endParaRPr lang="zh-CN" altLang="en-US" dirty="0"/>
        </a:p>
      </dgm:t>
    </dgm:pt>
    <dgm:pt modelId="{5BA13B78-B99F-44F7-AA85-9D1DE62C8A0D}" type="parTrans" cxnId="{B402FE04-FD65-4303-9CC3-0C93B78DF7B7}">
      <dgm:prSet/>
      <dgm:spPr/>
      <dgm:t>
        <a:bodyPr/>
        <a:lstStyle/>
        <a:p>
          <a:endParaRPr lang="zh-CN" altLang="en-US"/>
        </a:p>
      </dgm:t>
    </dgm:pt>
    <dgm:pt modelId="{377ADC74-4B59-401D-8253-E5C658741C09}" type="sibTrans" cxnId="{B402FE04-FD65-4303-9CC3-0C93B78DF7B7}">
      <dgm:prSet/>
      <dgm:spPr/>
      <dgm:t>
        <a:bodyPr/>
        <a:lstStyle/>
        <a:p>
          <a:endParaRPr lang="zh-CN" altLang="en-US"/>
        </a:p>
      </dgm:t>
    </dgm:pt>
    <dgm:pt modelId="{600177A4-7028-433B-8A25-E371D3DDA5B1}">
      <dgm:prSet phldrT="[文本]"/>
      <dgm:spPr/>
      <dgm:t>
        <a:bodyPr/>
        <a:lstStyle/>
        <a:p>
          <a:r>
            <a:rPr lang="zh-CN" altLang="en-US" dirty="0" smtClean="0"/>
            <a:t>找到一个特征的分割点后，将数据分裂成左右子节点。</a:t>
          </a:r>
          <a:endParaRPr lang="zh-CN" altLang="en-US" dirty="0"/>
        </a:p>
      </dgm:t>
    </dgm:pt>
    <dgm:pt modelId="{1EF90220-2FA3-4004-8B53-A49D5FF656E9}" type="parTrans" cxnId="{53537A8A-81D6-4D3F-9A08-3231593CC8B6}">
      <dgm:prSet/>
      <dgm:spPr/>
      <dgm:t>
        <a:bodyPr/>
        <a:lstStyle/>
        <a:p>
          <a:endParaRPr lang="zh-CN" altLang="en-US"/>
        </a:p>
      </dgm:t>
    </dgm:pt>
    <dgm:pt modelId="{9336216B-F36D-4E8B-BD1B-92D73250B7D0}" type="sibTrans" cxnId="{53537A8A-81D6-4D3F-9A08-3231593CC8B6}">
      <dgm:prSet/>
      <dgm:spPr/>
      <dgm:t>
        <a:bodyPr/>
        <a:lstStyle/>
        <a:p>
          <a:endParaRPr lang="zh-CN" altLang="en-US"/>
        </a:p>
      </dgm:t>
    </dgm:pt>
    <dgm:pt modelId="{4FAFEBE0-175B-41E1-9DDF-58F4DB3B85CA}" type="pres">
      <dgm:prSet presAssocID="{5866ACC1-B864-43A8-9F69-C6FA33CB9AB6}" presName="linearFlow" presStyleCnt="0">
        <dgm:presLayoutVars>
          <dgm:dir/>
          <dgm:animLvl val="lvl"/>
          <dgm:resizeHandles val="exact"/>
        </dgm:presLayoutVars>
      </dgm:prSet>
      <dgm:spPr/>
    </dgm:pt>
    <dgm:pt modelId="{41B8DD9F-D22A-44A8-A1E2-98694780CCBA}" type="pres">
      <dgm:prSet presAssocID="{C3ABFD8A-0581-4729-9F03-834D284E18E8}" presName="composite" presStyleCnt="0"/>
      <dgm:spPr/>
    </dgm:pt>
    <dgm:pt modelId="{CDECD205-24AE-41A0-810B-7BB61791FED1}" type="pres">
      <dgm:prSet presAssocID="{C3ABFD8A-0581-4729-9F03-834D284E18E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B58509B-65A3-40F6-95A8-30A6E8A121F4}" type="pres">
      <dgm:prSet presAssocID="{C3ABFD8A-0581-4729-9F03-834D284E18E8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656C04-390A-4B30-BB33-CCA05D82067F}" type="pres">
      <dgm:prSet presAssocID="{5A54771F-5A62-4E63-A86D-E8CB1F447DAF}" presName="sp" presStyleCnt="0"/>
      <dgm:spPr/>
    </dgm:pt>
    <dgm:pt modelId="{95EE4DEC-524F-4DC1-80B1-92429C2D309D}" type="pres">
      <dgm:prSet presAssocID="{6A7F3582-C8C1-435B-95BB-3F45DFCD2379}" presName="composite" presStyleCnt="0"/>
      <dgm:spPr/>
    </dgm:pt>
    <dgm:pt modelId="{6426FC8B-8788-4962-BB3A-67C91E23ACD1}" type="pres">
      <dgm:prSet presAssocID="{6A7F3582-C8C1-435B-95BB-3F45DFCD237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C6DE529-0EE1-4573-8EF7-B6F16EE75783}" type="pres">
      <dgm:prSet presAssocID="{6A7F3582-C8C1-435B-95BB-3F45DFCD237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CA0E28-90E4-4AAC-B368-DEBEC981B492}" type="pres">
      <dgm:prSet presAssocID="{E11A2A60-C908-4C12-BEEE-7E070BBF2987}" presName="sp" presStyleCnt="0"/>
      <dgm:spPr/>
    </dgm:pt>
    <dgm:pt modelId="{03BF4F82-9064-4919-B816-E5D3946AF8FF}" type="pres">
      <dgm:prSet presAssocID="{F00D9FE3-113E-41C9-85EC-2A45830B9E46}" presName="composite" presStyleCnt="0"/>
      <dgm:spPr/>
    </dgm:pt>
    <dgm:pt modelId="{9AFD969F-3E18-4255-A5DF-2344E5206D25}" type="pres">
      <dgm:prSet presAssocID="{F00D9FE3-113E-41C9-85EC-2A45830B9E4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BF90B20-635B-4DC3-B508-DE945A2DE8E3}" type="pres">
      <dgm:prSet presAssocID="{F00D9FE3-113E-41C9-85EC-2A45830B9E46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78F8908-30A5-4201-8027-4FB40EC5E289}" srcId="{5866ACC1-B864-43A8-9F69-C6FA33CB9AB6}" destId="{C3ABFD8A-0581-4729-9F03-834D284E18E8}" srcOrd="0" destOrd="0" parTransId="{7F57A069-ADF2-480C-A430-729024EF0F30}" sibTransId="{5A54771F-5A62-4E63-A86D-E8CB1F447DAF}"/>
    <dgm:cxn modelId="{B5495179-EAC5-40CB-8D1E-4470F41724AA}" type="presOf" srcId="{600177A4-7028-433B-8A25-E371D3DDA5B1}" destId="{1BF90B20-635B-4DC3-B508-DE945A2DE8E3}" srcOrd="0" destOrd="0" presId="urn:microsoft.com/office/officeart/2005/8/layout/chevron2"/>
    <dgm:cxn modelId="{E6CA22A9-4DBD-4D14-A848-437658AFC7C7}" srcId="{5866ACC1-B864-43A8-9F69-C6FA33CB9AB6}" destId="{6A7F3582-C8C1-435B-95BB-3F45DFCD2379}" srcOrd="1" destOrd="0" parTransId="{E5AA8C8D-8054-452A-89F4-B12D290AA8F8}" sibTransId="{E11A2A60-C908-4C12-BEEE-7E070BBF2987}"/>
    <dgm:cxn modelId="{2857C321-1CEF-4B5C-9D30-893F709B7BF1}" type="presOf" srcId="{6A7F3582-C8C1-435B-95BB-3F45DFCD2379}" destId="{6426FC8B-8788-4962-BB3A-67C91E23ACD1}" srcOrd="0" destOrd="0" presId="urn:microsoft.com/office/officeart/2005/8/layout/chevron2"/>
    <dgm:cxn modelId="{8D48EA4E-E039-4713-93EC-0409B3BDF04F}" srcId="{6A7F3582-C8C1-435B-95BB-3F45DFCD2379}" destId="{A4D7B553-2F33-4ED0-AF78-8B4070E8FB1E}" srcOrd="0" destOrd="0" parTransId="{2DAB3851-B603-4FDC-9D44-2FE386BA86F1}" sibTransId="{58EEF319-DE80-4CA5-98F4-D064E1C2A2EB}"/>
    <dgm:cxn modelId="{502038B0-EC57-40E7-BBC8-2161079133A5}" srcId="{C3ABFD8A-0581-4729-9F03-834D284E18E8}" destId="{F11B42D3-E200-4CAD-A2F2-1B1135527FC4}" srcOrd="0" destOrd="0" parTransId="{9CEE4706-8272-4264-BB85-D59CB5A74FFB}" sibTransId="{35FE2C13-849C-4D70-88C3-B1B976EEFDDC}"/>
    <dgm:cxn modelId="{5CC4E90D-09D6-4B81-BD43-92A2484883E7}" type="presOf" srcId="{F00D9FE3-113E-41C9-85EC-2A45830B9E46}" destId="{9AFD969F-3E18-4255-A5DF-2344E5206D25}" srcOrd="0" destOrd="0" presId="urn:microsoft.com/office/officeart/2005/8/layout/chevron2"/>
    <dgm:cxn modelId="{D568ACF0-B8D6-4490-93C0-3D6834D95C3B}" type="presOf" srcId="{A4D7B553-2F33-4ED0-AF78-8B4070E8FB1E}" destId="{7C6DE529-0EE1-4573-8EF7-B6F16EE75783}" srcOrd="0" destOrd="0" presId="urn:microsoft.com/office/officeart/2005/8/layout/chevron2"/>
    <dgm:cxn modelId="{D0E92741-1181-47D4-A903-328DE0AB1A0F}" type="presOf" srcId="{F11B42D3-E200-4CAD-A2F2-1B1135527FC4}" destId="{3B58509B-65A3-40F6-95A8-30A6E8A121F4}" srcOrd="0" destOrd="0" presId="urn:microsoft.com/office/officeart/2005/8/layout/chevron2"/>
    <dgm:cxn modelId="{FECA36A0-0F03-40EE-9B17-7FE9E5836447}" type="presOf" srcId="{C3ABFD8A-0581-4729-9F03-834D284E18E8}" destId="{CDECD205-24AE-41A0-810B-7BB61791FED1}" srcOrd="0" destOrd="0" presId="urn:microsoft.com/office/officeart/2005/8/layout/chevron2"/>
    <dgm:cxn modelId="{53537A8A-81D6-4D3F-9A08-3231593CC8B6}" srcId="{F00D9FE3-113E-41C9-85EC-2A45830B9E46}" destId="{600177A4-7028-433B-8A25-E371D3DDA5B1}" srcOrd="0" destOrd="0" parTransId="{1EF90220-2FA3-4004-8B53-A49D5FF656E9}" sibTransId="{9336216B-F36D-4E8B-BD1B-92D73250B7D0}"/>
    <dgm:cxn modelId="{C9BCEECE-DACA-4255-AD28-DC0ED058617E}" type="presOf" srcId="{5866ACC1-B864-43A8-9F69-C6FA33CB9AB6}" destId="{4FAFEBE0-175B-41E1-9DDF-58F4DB3B85CA}" srcOrd="0" destOrd="0" presId="urn:microsoft.com/office/officeart/2005/8/layout/chevron2"/>
    <dgm:cxn modelId="{B402FE04-FD65-4303-9CC3-0C93B78DF7B7}" srcId="{5866ACC1-B864-43A8-9F69-C6FA33CB9AB6}" destId="{F00D9FE3-113E-41C9-85EC-2A45830B9E46}" srcOrd="2" destOrd="0" parTransId="{5BA13B78-B99F-44F7-AA85-9D1DE62C8A0D}" sibTransId="{377ADC74-4B59-401D-8253-E5C658741C09}"/>
    <dgm:cxn modelId="{3ED0D630-BF83-4B62-9A0C-4FD018EBCC63}" type="presParOf" srcId="{4FAFEBE0-175B-41E1-9DDF-58F4DB3B85CA}" destId="{41B8DD9F-D22A-44A8-A1E2-98694780CCBA}" srcOrd="0" destOrd="0" presId="urn:microsoft.com/office/officeart/2005/8/layout/chevron2"/>
    <dgm:cxn modelId="{BD847D94-D97F-4F78-9FA7-2CA3A47AE5ED}" type="presParOf" srcId="{41B8DD9F-D22A-44A8-A1E2-98694780CCBA}" destId="{CDECD205-24AE-41A0-810B-7BB61791FED1}" srcOrd="0" destOrd="0" presId="urn:microsoft.com/office/officeart/2005/8/layout/chevron2"/>
    <dgm:cxn modelId="{C8AC9DF9-5BF3-4DA4-B3BA-02A9B7E7A5B8}" type="presParOf" srcId="{41B8DD9F-D22A-44A8-A1E2-98694780CCBA}" destId="{3B58509B-65A3-40F6-95A8-30A6E8A121F4}" srcOrd="1" destOrd="0" presId="urn:microsoft.com/office/officeart/2005/8/layout/chevron2"/>
    <dgm:cxn modelId="{6657ED3E-0088-4681-A2DE-76B54CCB17D8}" type="presParOf" srcId="{4FAFEBE0-175B-41E1-9DDF-58F4DB3B85CA}" destId="{F7656C04-390A-4B30-BB33-CCA05D82067F}" srcOrd="1" destOrd="0" presId="urn:microsoft.com/office/officeart/2005/8/layout/chevron2"/>
    <dgm:cxn modelId="{F081122D-5F6E-44DC-B40E-5CB727405C40}" type="presParOf" srcId="{4FAFEBE0-175B-41E1-9DDF-58F4DB3B85CA}" destId="{95EE4DEC-524F-4DC1-80B1-92429C2D309D}" srcOrd="2" destOrd="0" presId="urn:microsoft.com/office/officeart/2005/8/layout/chevron2"/>
    <dgm:cxn modelId="{4912CEB3-576C-454B-B391-DE5B87094F00}" type="presParOf" srcId="{95EE4DEC-524F-4DC1-80B1-92429C2D309D}" destId="{6426FC8B-8788-4962-BB3A-67C91E23ACD1}" srcOrd="0" destOrd="0" presId="urn:microsoft.com/office/officeart/2005/8/layout/chevron2"/>
    <dgm:cxn modelId="{88A7E6CB-1FA6-45D7-9C4B-9276CC1E68C2}" type="presParOf" srcId="{95EE4DEC-524F-4DC1-80B1-92429C2D309D}" destId="{7C6DE529-0EE1-4573-8EF7-B6F16EE75783}" srcOrd="1" destOrd="0" presId="urn:microsoft.com/office/officeart/2005/8/layout/chevron2"/>
    <dgm:cxn modelId="{42396CC4-8F20-499A-91C2-F9E6CCB6EF69}" type="presParOf" srcId="{4FAFEBE0-175B-41E1-9DDF-58F4DB3B85CA}" destId="{82CA0E28-90E4-4AAC-B368-DEBEC981B492}" srcOrd="3" destOrd="0" presId="urn:microsoft.com/office/officeart/2005/8/layout/chevron2"/>
    <dgm:cxn modelId="{C5DDD9B4-4418-49D6-8E49-5181724DA0FC}" type="presParOf" srcId="{4FAFEBE0-175B-41E1-9DDF-58F4DB3B85CA}" destId="{03BF4F82-9064-4919-B816-E5D3946AF8FF}" srcOrd="4" destOrd="0" presId="urn:microsoft.com/office/officeart/2005/8/layout/chevron2"/>
    <dgm:cxn modelId="{B5A1F75C-1056-441A-8984-33AB84973459}" type="presParOf" srcId="{03BF4F82-9064-4919-B816-E5D3946AF8FF}" destId="{9AFD969F-3E18-4255-A5DF-2344E5206D25}" srcOrd="0" destOrd="0" presId="urn:microsoft.com/office/officeart/2005/8/layout/chevron2"/>
    <dgm:cxn modelId="{63CC5B6E-B52E-40D8-A92D-5166D5C69232}" type="presParOf" srcId="{03BF4F82-9064-4919-B816-E5D3946AF8FF}" destId="{1BF90B20-635B-4DC3-B508-DE945A2DE8E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173882-8C26-4A56-96D5-7A3422CAC93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6CD48F8-5336-4F69-A6E6-E95AA05BFC40}">
      <dgm:prSet custT="1"/>
      <dgm:spPr/>
      <dgm:t>
        <a:bodyPr/>
        <a:lstStyle/>
        <a:p>
          <a:r>
            <a:rPr lang="zh-CN" altLang="en-US" sz="2000" dirty="0" smtClean="0"/>
            <a:t>空间消耗大。这样的算法需要保存数据的特征值，还保存了特征排序的结果（例如排序后的索引，为了后续快速的计算分割点），这里需要消耗训练数据两倍的内存。</a:t>
          </a:r>
          <a:endParaRPr lang="zh-CN" altLang="en-US" sz="2000" dirty="0"/>
        </a:p>
      </dgm:t>
    </dgm:pt>
    <dgm:pt modelId="{E6A75144-EB4D-46A8-A74A-4205B689C454}" type="parTrans" cxnId="{BE3932DF-B271-4F68-BD75-D1EEE5D34EB3}">
      <dgm:prSet/>
      <dgm:spPr/>
      <dgm:t>
        <a:bodyPr/>
        <a:lstStyle/>
        <a:p>
          <a:endParaRPr lang="zh-CN" altLang="en-US"/>
        </a:p>
      </dgm:t>
    </dgm:pt>
    <dgm:pt modelId="{67E01240-1291-4F98-9DFB-8B02256EEED8}" type="sibTrans" cxnId="{BE3932DF-B271-4F68-BD75-D1EEE5D34EB3}">
      <dgm:prSet/>
      <dgm:spPr/>
      <dgm:t>
        <a:bodyPr/>
        <a:lstStyle/>
        <a:p>
          <a:endParaRPr lang="zh-CN" altLang="en-US"/>
        </a:p>
      </dgm:t>
    </dgm:pt>
    <dgm:pt modelId="{6EBCB90C-0704-4A7E-A03D-B02F9896AFC9}">
      <dgm:prSet custT="1"/>
      <dgm:spPr/>
      <dgm:t>
        <a:bodyPr/>
        <a:lstStyle/>
        <a:p>
          <a:r>
            <a:rPr lang="zh-CN" altLang="en-US" sz="2400" b="0" i="0" dirty="0" smtClean="0"/>
            <a:t>时间上也有较大的开销，在遍历每一个分割点的时候，都需要进行分裂增益的计算，消耗的代价大</a:t>
          </a:r>
          <a:endParaRPr lang="zh-CN" altLang="en-US" sz="2400" dirty="0"/>
        </a:p>
      </dgm:t>
    </dgm:pt>
    <dgm:pt modelId="{6D264FBA-CBE0-479C-AAEA-FE0300BEA1E6}" type="parTrans" cxnId="{F4D4D405-51E1-4317-801D-6932A4C4C291}">
      <dgm:prSet/>
      <dgm:spPr/>
      <dgm:t>
        <a:bodyPr/>
        <a:lstStyle/>
        <a:p>
          <a:endParaRPr lang="zh-CN" altLang="en-US"/>
        </a:p>
      </dgm:t>
    </dgm:pt>
    <dgm:pt modelId="{BD9A34F9-005B-4C43-B116-EABC4589E80B}" type="sibTrans" cxnId="{F4D4D405-51E1-4317-801D-6932A4C4C291}">
      <dgm:prSet/>
      <dgm:spPr/>
      <dgm:t>
        <a:bodyPr/>
        <a:lstStyle/>
        <a:p>
          <a:endParaRPr lang="zh-CN" altLang="en-US"/>
        </a:p>
      </dgm:t>
    </dgm:pt>
    <dgm:pt modelId="{4DB98F30-7D33-4945-A7D1-8A6E68ED2510}">
      <dgm:prSet custT="1"/>
      <dgm:spPr/>
      <dgm:t>
        <a:bodyPr/>
        <a:lstStyle/>
        <a:p>
          <a:r>
            <a:rPr lang="zh-CN" altLang="en-US" sz="1400" b="0" i="0" dirty="0" smtClean="0"/>
            <a:t>对</a:t>
          </a:r>
          <a:r>
            <a:rPr lang="en-US" altLang="zh-CN" sz="1400" b="0" i="0" dirty="0" smtClean="0"/>
            <a:t>cache</a:t>
          </a:r>
          <a:r>
            <a:rPr lang="zh-CN" altLang="en-US" sz="1400" b="0" i="0" dirty="0" smtClean="0"/>
            <a:t>优化不友好。在预排序后，特征对梯度的访问是一种随机访问，并且不同的特征访问的顺序不一样，无法对</a:t>
          </a:r>
          <a:r>
            <a:rPr lang="en-US" altLang="zh-CN" sz="1400" b="0" i="0" dirty="0" smtClean="0"/>
            <a:t>cache</a:t>
          </a:r>
          <a:r>
            <a:rPr lang="zh-CN" altLang="en-US" sz="1400" b="0" i="0" dirty="0" smtClean="0"/>
            <a:t>进行优化。同时，在每一层长树的时候，需要随机访问一个行索引到叶子索引的数组，并且不同特征访问的顺序也不一样，也会造成较大的</a:t>
          </a:r>
          <a:r>
            <a:rPr lang="en-US" altLang="zh-CN" sz="1400" b="0" i="0" dirty="0" smtClean="0"/>
            <a:t>cache miss</a:t>
          </a:r>
          <a:endParaRPr lang="zh-CN" altLang="en-US" sz="1400" dirty="0"/>
        </a:p>
      </dgm:t>
    </dgm:pt>
    <dgm:pt modelId="{162E1B82-8697-4AB5-9FA6-DAA35EB9A671}" type="parTrans" cxnId="{844A1BF8-5247-40CF-850C-7A2FC8584FC7}">
      <dgm:prSet/>
      <dgm:spPr/>
      <dgm:t>
        <a:bodyPr/>
        <a:lstStyle/>
        <a:p>
          <a:endParaRPr lang="zh-CN" altLang="en-US"/>
        </a:p>
      </dgm:t>
    </dgm:pt>
    <dgm:pt modelId="{C306ED09-8F7E-4E9A-AFEF-BEBFA70046C3}" type="sibTrans" cxnId="{844A1BF8-5247-40CF-850C-7A2FC8584FC7}">
      <dgm:prSet/>
      <dgm:spPr/>
      <dgm:t>
        <a:bodyPr/>
        <a:lstStyle/>
        <a:p>
          <a:endParaRPr lang="zh-CN" altLang="en-US"/>
        </a:p>
      </dgm:t>
    </dgm:pt>
    <dgm:pt modelId="{E5445DA9-5839-4130-B094-C82F361A31B5}" type="pres">
      <dgm:prSet presAssocID="{71173882-8C26-4A56-96D5-7A3422CAC931}" presName="linearFlow" presStyleCnt="0">
        <dgm:presLayoutVars>
          <dgm:dir/>
          <dgm:resizeHandles val="exact"/>
        </dgm:presLayoutVars>
      </dgm:prSet>
      <dgm:spPr/>
    </dgm:pt>
    <dgm:pt modelId="{AFA1DD3F-67CE-4381-A3EF-165B44E9D9A4}" type="pres">
      <dgm:prSet presAssocID="{56CD48F8-5336-4F69-A6E6-E95AA05BFC40}" presName="composite" presStyleCnt="0"/>
      <dgm:spPr/>
    </dgm:pt>
    <dgm:pt modelId="{50AA2848-8710-436C-8EBA-1891992E324B}" type="pres">
      <dgm:prSet presAssocID="{56CD48F8-5336-4F69-A6E6-E95AA05BFC40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DB97068D-27AF-426E-B42C-818A570B9EBD}" type="pres">
      <dgm:prSet presAssocID="{56CD48F8-5336-4F69-A6E6-E95AA05BFC40}" presName="txShp" presStyleLbl="node1" presStyleIdx="0" presStyleCnt="3">
        <dgm:presLayoutVars>
          <dgm:bulletEnabled val="1"/>
        </dgm:presLayoutVars>
      </dgm:prSet>
      <dgm:spPr/>
    </dgm:pt>
    <dgm:pt modelId="{524F3CAE-17B2-42A7-A24F-091876EDD7A4}" type="pres">
      <dgm:prSet presAssocID="{67E01240-1291-4F98-9DFB-8B02256EEED8}" presName="spacing" presStyleCnt="0"/>
      <dgm:spPr/>
    </dgm:pt>
    <dgm:pt modelId="{456F8C11-0969-4D7C-9013-68364FC5D5CF}" type="pres">
      <dgm:prSet presAssocID="{6EBCB90C-0704-4A7E-A03D-B02F9896AFC9}" presName="composite" presStyleCnt="0"/>
      <dgm:spPr/>
    </dgm:pt>
    <dgm:pt modelId="{E423676F-40DB-4887-883A-3599B53EB720}" type="pres">
      <dgm:prSet presAssocID="{6EBCB90C-0704-4A7E-A03D-B02F9896AFC9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601B2929-B4E4-45BF-B1A9-1ACDF0E0486C}" type="pres">
      <dgm:prSet presAssocID="{6EBCB90C-0704-4A7E-A03D-B02F9896AFC9}" presName="txShp" presStyleLbl="node1" presStyleIdx="1" presStyleCnt="3">
        <dgm:presLayoutVars>
          <dgm:bulletEnabled val="1"/>
        </dgm:presLayoutVars>
      </dgm:prSet>
      <dgm:spPr/>
    </dgm:pt>
    <dgm:pt modelId="{B65A4846-8C62-4FF0-8163-C2A49EA1A583}" type="pres">
      <dgm:prSet presAssocID="{BD9A34F9-005B-4C43-B116-EABC4589E80B}" presName="spacing" presStyleCnt="0"/>
      <dgm:spPr/>
    </dgm:pt>
    <dgm:pt modelId="{13CD16A5-CC30-467D-952E-18B9EB4993BC}" type="pres">
      <dgm:prSet presAssocID="{4DB98F30-7D33-4945-A7D1-8A6E68ED2510}" presName="composite" presStyleCnt="0"/>
      <dgm:spPr/>
    </dgm:pt>
    <dgm:pt modelId="{ABCE4310-E81A-4BDE-9294-4644765E6DFC}" type="pres">
      <dgm:prSet presAssocID="{4DB98F30-7D33-4945-A7D1-8A6E68ED2510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1580D2C-320D-4553-BF8C-3F6D268A5BC9}" type="pres">
      <dgm:prSet presAssocID="{4DB98F30-7D33-4945-A7D1-8A6E68ED2510}" presName="txShp" presStyleLbl="node1" presStyleIdx="2" presStyleCnt="3">
        <dgm:presLayoutVars>
          <dgm:bulletEnabled val="1"/>
        </dgm:presLayoutVars>
      </dgm:prSet>
      <dgm:spPr/>
    </dgm:pt>
  </dgm:ptLst>
  <dgm:cxnLst>
    <dgm:cxn modelId="{844A1BF8-5247-40CF-850C-7A2FC8584FC7}" srcId="{71173882-8C26-4A56-96D5-7A3422CAC931}" destId="{4DB98F30-7D33-4945-A7D1-8A6E68ED2510}" srcOrd="2" destOrd="0" parTransId="{162E1B82-8697-4AB5-9FA6-DAA35EB9A671}" sibTransId="{C306ED09-8F7E-4E9A-AFEF-BEBFA70046C3}"/>
    <dgm:cxn modelId="{F4D4D405-51E1-4317-801D-6932A4C4C291}" srcId="{71173882-8C26-4A56-96D5-7A3422CAC931}" destId="{6EBCB90C-0704-4A7E-A03D-B02F9896AFC9}" srcOrd="1" destOrd="0" parTransId="{6D264FBA-CBE0-479C-AAEA-FE0300BEA1E6}" sibTransId="{BD9A34F9-005B-4C43-B116-EABC4589E80B}"/>
    <dgm:cxn modelId="{BE3932DF-B271-4F68-BD75-D1EEE5D34EB3}" srcId="{71173882-8C26-4A56-96D5-7A3422CAC931}" destId="{56CD48F8-5336-4F69-A6E6-E95AA05BFC40}" srcOrd="0" destOrd="0" parTransId="{E6A75144-EB4D-46A8-A74A-4205B689C454}" sibTransId="{67E01240-1291-4F98-9DFB-8B02256EEED8}"/>
    <dgm:cxn modelId="{E7F635BD-54C3-4AB5-8381-4637399DA08F}" type="presOf" srcId="{71173882-8C26-4A56-96D5-7A3422CAC931}" destId="{E5445DA9-5839-4130-B094-C82F361A31B5}" srcOrd="0" destOrd="0" presId="urn:microsoft.com/office/officeart/2005/8/layout/vList3"/>
    <dgm:cxn modelId="{11D7578F-54D7-4035-B977-FA8EE5AD2D85}" type="presOf" srcId="{6EBCB90C-0704-4A7E-A03D-B02F9896AFC9}" destId="{601B2929-B4E4-45BF-B1A9-1ACDF0E0486C}" srcOrd="0" destOrd="0" presId="urn:microsoft.com/office/officeart/2005/8/layout/vList3"/>
    <dgm:cxn modelId="{998206F6-858F-4067-8501-BAA577BBB357}" type="presOf" srcId="{56CD48F8-5336-4F69-A6E6-E95AA05BFC40}" destId="{DB97068D-27AF-426E-B42C-818A570B9EBD}" srcOrd="0" destOrd="0" presId="urn:microsoft.com/office/officeart/2005/8/layout/vList3"/>
    <dgm:cxn modelId="{0DF1E5AD-1BDF-401A-B171-78D8CCADF39D}" type="presOf" srcId="{4DB98F30-7D33-4945-A7D1-8A6E68ED2510}" destId="{01580D2C-320D-4553-BF8C-3F6D268A5BC9}" srcOrd="0" destOrd="0" presId="urn:microsoft.com/office/officeart/2005/8/layout/vList3"/>
    <dgm:cxn modelId="{2217A8D7-1BFF-4644-85B5-3CA381531390}" type="presParOf" srcId="{E5445DA9-5839-4130-B094-C82F361A31B5}" destId="{AFA1DD3F-67CE-4381-A3EF-165B44E9D9A4}" srcOrd="0" destOrd="0" presId="urn:microsoft.com/office/officeart/2005/8/layout/vList3"/>
    <dgm:cxn modelId="{308C9280-D670-444A-91A2-9D00750CA16C}" type="presParOf" srcId="{AFA1DD3F-67CE-4381-A3EF-165B44E9D9A4}" destId="{50AA2848-8710-436C-8EBA-1891992E324B}" srcOrd="0" destOrd="0" presId="urn:microsoft.com/office/officeart/2005/8/layout/vList3"/>
    <dgm:cxn modelId="{66AECD59-5CB6-4749-B44A-CAE8AAD8AD0D}" type="presParOf" srcId="{AFA1DD3F-67CE-4381-A3EF-165B44E9D9A4}" destId="{DB97068D-27AF-426E-B42C-818A570B9EBD}" srcOrd="1" destOrd="0" presId="urn:microsoft.com/office/officeart/2005/8/layout/vList3"/>
    <dgm:cxn modelId="{55EBC826-0E1C-4831-A559-262AB26F14C8}" type="presParOf" srcId="{E5445DA9-5839-4130-B094-C82F361A31B5}" destId="{524F3CAE-17B2-42A7-A24F-091876EDD7A4}" srcOrd="1" destOrd="0" presId="urn:microsoft.com/office/officeart/2005/8/layout/vList3"/>
    <dgm:cxn modelId="{E7E87516-4ACE-436E-8C2C-869220297250}" type="presParOf" srcId="{E5445DA9-5839-4130-B094-C82F361A31B5}" destId="{456F8C11-0969-4D7C-9013-68364FC5D5CF}" srcOrd="2" destOrd="0" presId="urn:microsoft.com/office/officeart/2005/8/layout/vList3"/>
    <dgm:cxn modelId="{C33CFA4F-2D55-414D-871A-099FAC2F446B}" type="presParOf" srcId="{456F8C11-0969-4D7C-9013-68364FC5D5CF}" destId="{E423676F-40DB-4887-883A-3599B53EB720}" srcOrd="0" destOrd="0" presId="urn:microsoft.com/office/officeart/2005/8/layout/vList3"/>
    <dgm:cxn modelId="{7C4AFAEE-18F5-48E3-A30F-08CCC5B82E3C}" type="presParOf" srcId="{456F8C11-0969-4D7C-9013-68364FC5D5CF}" destId="{601B2929-B4E4-45BF-B1A9-1ACDF0E0486C}" srcOrd="1" destOrd="0" presId="urn:microsoft.com/office/officeart/2005/8/layout/vList3"/>
    <dgm:cxn modelId="{762D1E7C-D188-4B1E-BFDD-70E09997058A}" type="presParOf" srcId="{E5445DA9-5839-4130-B094-C82F361A31B5}" destId="{B65A4846-8C62-4FF0-8163-C2A49EA1A583}" srcOrd="3" destOrd="0" presId="urn:microsoft.com/office/officeart/2005/8/layout/vList3"/>
    <dgm:cxn modelId="{577C609E-F7EB-4A3B-A492-727083472A6A}" type="presParOf" srcId="{E5445DA9-5839-4130-B094-C82F361A31B5}" destId="{13CD16A5-CC30-467D-952E-18B9EB4993BC}" srcOrd="4" destOrd="0" presId="urn:microsoft.com/office/officeart/2005/8/layout/vList3"/>
    <dgm:cxn modelId="{E7173348-DCAD-4373-8FE8-207ABD573843}" type="presParOf" srcId="{13CD16A5-CC30-467D-952E-18B9EB4993BC}" destId="{ABCE4310-E81A-4BDE-9294-4644765E6DFC}" srcOrd="0" destOrd="0" presId="urn:microsoft.com/office/officeart/2005/8/layout/vList3"/>
    <dgm:cxn modelId="{CA13E4AE-80BA-4EC0-B952-2AFCD9F28A9A}" type="presParOf" srcId="{13CD16A5-CC30-467D-952E-18B9EB4993BC}" destId="{01580D2C-320D-4553-BF8C-3F6D268A5B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A27C04-92AD-418C-BFD8-B62F736551D9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2C2A072-9886-4BC0-9C83-24200D2B6CA2}">
      <dgm:prSet custT="1"/>
      <dgm:spPr/>
      <dgm:t>
        <a:bodyPr/>
        <a:lstStyle/>
        <a:p>
          <a:r>
            <a:rPr lang="en-US" sz="2400" b="1" i="0" dirty="0" err="1" smtClean="0"/>
            <a:t>Hi</a:t>
          </a:r>
          <a:r>
            <a:rPr lang="en-US" altLang="zh-CN" sz="2400" b="1" i="0" dirty="0" err="1" smtClean="0"/>
            <a:t>Gradient</a:t>
          </a:r>
          <a:r>
            <a:rPr lang="en-US" altLang="zh-CN" sz="2400" b="1" i="0" dirty="0" smtClean="0"/>
            <a:t>-based One-Side Sampling </a:t>
          </a:r>
          <a:r>
            <a:rPr lang="en-US" sz="2400" b="1" i="0" dirty="0" err="1" smtClean="0"/>
            <a:t>stogram</a:t>
          </a:r>
          <a:r>
            <a:rPr lang="zh-CN" altLang="en-US" sz="2400" b="1" i="0" dirty="0" smtClean="0"/>
            <a:t>算法</a:t>
          </a:r>
          <a:endParaRPr lang="en-US" altLang="zh-CN" sz="2400" b="1" i="0" dirty="0" smtClean="0"/>
        </a:p>
        <a:p>
          <a:r>
            <a:rPr lang="zh-CN" altLang="en-US" sz="2400" b="1" i="0" dirty="0" smtClean="0"/>
            <a:t>（简写</a:t>
          </a:r>
          <a:r>
            <a:rPr lang="en-US" altLang="zh-CN" sz="2400" b="1" i="0" dirty="0" smtClean="0"/>
            <a:t>GOSS</a:t>
          </a:r>
          <a:r>
            <a:rPr lang="zh-CN" altLang="en-US" sz="2400" b="1" i="0" dirty="0" smtClean="0"/>
            <a:t>）</a:t>
          </a:r>
          <a:endParaRPr lang="zh-CN" altLang="en-US" sz="2400" dirty="0"/>
        </a:p>
      </dgm:t>
    </dgm:pt>
    <dgm:pt modelId="{BEFA036B-2337-4CF0-9118-75E39171922C}" type="parTrans" cxnId="{2791070D-910C-42D7-8EA8-F91D5D440BBE}">
      <dgm:prSet/>
      <dgm:spPr/>
      <dgm:t>
        <a:bodyPr/>
        <a:lstStyle/>
        <a:p>
          <a:endParaRPr lang="zh-CN" altLang="en-US"/>
        </a:p>
      </dgm:t>
    </dgm:pt>
    <dgm:pt modelId="{59945E78-2323-493A-8A63-1EFFB0091797}" type="sibTrans" cxnId="{2791070D-910C-42D7-8EA8-F91D5D440BBE}">
      <dgm:prSet/>
      <dgm:spPr/>
      <dgm:t>
        <a:bodyPr/>
        <a:lstStyle/>
        <a:p>
          <a:endParaRPr lang="zh-CN" altLang="en-US"/>
        </a:p>
      </dgm:t>
    </dgm:pt>
    <dgm:pt modelId="{910C856E-7A9B-4B9F-A212-E646ED01917F}">
      <dgm:prSet/>
      <dgm:spPr/>
      <dgm:t>
        <a:bodyPr/>
        <a:lstStyle/>
        <a:p>
          <a:r>
            <a:rPr lang="zh-CN" altLang="en-US" b="0" i="0" dirty="0" smtClean="0"/>
            <a:t>带深度限制的</a:t>
          </a:r>
          <a:r>
            <a:rPr lang="en-US" altLang="zh-CN" b="0" i="0" dirty="0" smtClean="0"/>
            <a:t>Leaf-wise</a:t>
          </a:r>
          <a:r>
            <a:rPr lang="zh-CN" altLang="en-US" b="0" i="0" dirty="0" smtClean="0"/>
            <a:t>的叶子生长策略</a:t>
          </a:r>
          <a:endParaRPr lang="zh-CN" altLang="en-US" dirty="0"/>
        </a:p>
      </dgm:t>
    </dgm:pt>
    <dgm:pt modelId="{2670E182-45FF-4919-A595-16F21C77957E}" type="parTrans" cxnId="{6B1547CC-F619-4CDB-8798-6A2D28BEED5A}">
      <dgm:prSet/>
      <dgm:spPr/>
      <dgm:t>
        <a:bodyPr/>
        <a:lstStyle/>
        <a:p>
          <a:endParaRPr lang="zh-CN" altLang="en-US"/>
        </a:p>
      </dgm:t>
    </dgm:pt>
    <dgm:pt modelId="{B34CBF59-5148-4828-9DEB-123B401E7443}" type="sibTrans" cxnId="{6B1547CC-F619-4CDB-8798-6A2D28BEED5A}">
      <dgm:prSet/>
      <dgm:spPr/>
      <dgm:t>
        <a:bodyPr/>
        <a:lstStyle/>
        <a:p>
          <a:endParaRPr lang="zh-CN" altLang="en-US"/>
        </a:p>
      </dgm:t>
    </dgm:pt>
    <dgm:pt modelId="{75614506-B449-43A8-9288-40E9A4725B23}">
      <dgm:prSet/>
      <dgm:spPr/>
      <dgm:t>
        <a:bodyPr/>
        <a:lstStyle/>
        <a:p>
          <a:r>
            <a:rPr lang="en-US" b="1" i="0" dirty="0" smtClean="0"/>
            <a:t>Histogram</a:t>
          </a:r>
          <a:r>
            <a:rPr lang="zh-CN" altLang="en-US" b="1" i="0" dirty="0" smtClean="0"/>
            <a:t>算法</a:t>
          </a:r>
          <a:endParaRPr lang="zh-CN" altLang="en-US" dirty="0"/>
        </a:p>
      </dgm:t>
    </dgm:pt>
    <dgm:pt modelId="{1241E16A-4EEE-47FE-8F15-650D4A957D28}" type="parTrans" cxnId="{53D82BC6-3792-407B-B137-8BB758BD91D0}">
      <dgm:prSet/>
      <dgm:spPr/>
      <dgm:t>
        <a:bodyPr/>
        <a:lstStyle/>
        <a:p>
          <a:endParaRPr lang="zh-CN" altLang="en-US"/>
        </a:p>
      </dgm:t>
    </dgm:pt>
    <dgm:pt modelId="{34E16AFB-9E5B-402E-A73A-09699DE69ECF}" type="sibTrans" cxnId="{53D82BC6-3792-407B-B137-8BB758BD91D0}">
      <dgm:prSet/>
      <dgm:spPr/>
      <dgm:t>
        <a:bodyPr/>
        <a:lstStyle/>
        <a:p>
          <a:endParaRPr lang="zh-CN" altLang="en-US"/>
        </a:p>
      </dgm:t>
    </dgm:pt>
    <dgm:pt modelId="{69ED8363-C009-483D-BF7A-369DFD136848}" type="pres">
      <dgm:prSet presAssocID="{13A27C04-92AD-418C-BFD8-B62F736551D9}" presName="linear" presStyleCnt="0">
        <dgm:presLayoutVars>
          <dgm:animLvl val="lvl"/>
          <dgm:resizeHandles val="exact"/>
        </dgm:presLayoutVars>
      </dgm:prSet>
      <dgm:spPr/>
    </dgm:pt>
    <dgm:pt modelId="{5E3B1E41-141F-423E-85DE-CBB3F856A035}" type="pres">
      <dgm:prSet presAssocID="{62C2A072-9886-4BC0-9C83-24200D2B6CA2}" presName="parentText" presStyleLbl="node1" presStyleIdx="0" presStyleCnt="3" custLinFactNeighborX="-5455" custLinFactNeighborY="-1014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388303-C809-4EA5-86E5-253BA6696C71}" type="pres">
      <dgm:prSet presAssocID="{59945E78-2323-493A-8A63-1EFFB0091797}" presName="spacer" presStyleCnt="0"/>
      <dgm:spPr/>
    </dgm:pt>
    <dgm:pt modelId="{9BA529B9-B532-46B0-BE4A-1AFEAF41E0F5}" type="pres">
      <dgm:prSet presAssocID="{910C856E-7A9B-4B9F-A212-E646ED0191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A234EE-5A98-42C1-B369-8CB7B66585C5}" type="pres">
      <dgm:prSet presAssocID="{B34CBF59-5148-4828-9DEB-123B401E7443}" presName="spacer" presStyleCnt="0"/>
      <dgm:spPr/>
    </dgm:pt>
    <dgm:pt modelId="{A7C6B08B-D739-41CD-8D54-181CFD5EED5E}" type="pres">
      <dgm:prSet presAssocID="{75614506-B449-43A8-9288-40E9A4725B23}" presName="parentText" presStyleLbl="node1" presStyleIdx="2" presStyleCnt="3" custLinFactNeighborY="38114">
        <dgm:presLayoutVars>
          <dgm:chMax val="0"/>
          <dgm:bulletEnabled val="1"/>
        </dgm:presLayoutVars>
      </dgm:prSet>
      <dgm:spPr/>
    </dgm:pt>
  </dgm:ptLst>
  <dgm:cxnLst>
    <dgm:cxn modelId="{E562097B-B440-41C5-9192-12798F44F1B5}" type="presOf" srcId="{910C856E-7A9B-4B9F-A212-E646ED01917F}" destId="{9BA529B9-B532-46B0-BE4A-1AFEAF41E0F5}" srcOrd="0" destOrd="0" presId="urn:microsoft.com/office/officeart/2005/8/layout/vList2"/>
    <dgm:cxn modelId="{D4848A37-71FF-4C9B-ACD2-B38E1DE71FA3}" type="presOf" srcId="{75614506-B449-43A8-9288-40E9A4725B23}" destId="{A7C6B08B-D739-41CD-8D54-181CFD5EED5E}" srcOrd="0" destOrd="0" presId="urn:microsoft.com/office/officeart/2005/8/layout/vList2"/>
    <dgm:cxn modelId="{2791070D-910C-42D7-8EA8-F91D5D440BBE}" srcId="{13A27C04-92AD-418C-BFD8-B62F736551D9}" destId="{62C2A072-9886-4BC0-9C83-24200D2B6CA2}" srcOrd="0" destOrd="0" parTransId="{BEFA036B-2337-4CF0-9118-75E39171922C}" sibTransId="{59945E78-2323-493A-8A63-1EFFB0091797}"/>
    <dgm:cxn modelId="{C13E066E-11BF-4C9B-BCB2-5A91E87807DA}" type="presOf" srcId="{13A27C04-92AD-418C-BFD8-B62F736551D9}" destId="{69ED8363-C009-483D-BF7A-369DFD136848}" srcOrd="0" destOrd="0" presId="urn:microsoft.com/office/officeart/2005/8/layout/vList2"/>
    <dgm:cxn modelId="{6B1547CC-F619-4CDB-8798-6A2D28BEED5A}" srcId="{13A27C04-92AD-418C-BFD8-B62F736551D9}" destId="{910C856E-7A9B-4B9F-A212-E646ED01917F}" srcOrd="1" destOrd="0" parTransId="{2670E182-45FF-4919-A595-16F21C77957E}" sibTransId="{B34CBF59-5148-4828-9DEB-123B401E7443}"/>
    <dgm:cxn modelId="{53D82BC6-3792-407B-B137-8BB758BD91D0}" srcId="{13A27C04-92AD-418C-BFD8-B62F736551D9}" destId="{75614506-B449-43A8-9288-40E9A4725B23}" srcOrd="2" destOrd="0" parTransId="{1241E16A-4EEE-47FE-8F15-650D4A957D28}" sibTransId="{34E16AFB-9E5B-402E-A73A-09699DE69ECF}"/>
    <dgm:cxn modelId="{B40E17A6-D869-4695-A54E-12D12F959129}" type="presOf" srcId="{62C2A072-9886-4BC0-9C83-24200D2B6CA2}" destId="{5E3B1E41-141F-423E-85DE-CBB3F856A035}" srcOrd="0" destOrd="0" presId="urn:microsoft.com/office/officeart/2005/8/layout/vList2"/>
    <dgm:cxn modelId="{CD291D3D-A087-4CFC-9C68-1F61698FA650}" type="presParOf" srcId="{69ED8363-C009-483D-BF7A-369DFD136848}" destId="{5E3B1E41-141F-423E-85DE-CBB3F856A035}" srcOrd="0" destOrd="0" presId="urn:microsoft.com/office/officeart/2005/8/layout/vList2"/>
    <dgm:cxn modelId="{5359A0F8-71F7-4BE1-A70C-0360B5B2CF4E}" type="presParOf" srcId="{69ED8363-C009-483D-BF7A-369DFD136848}" destId="{CD388303-C809-4EA5-86E5-253BA6696C71}" srcOrd="1" destOrd="0" presId="urn:microsoft.com/office/officeart/2005/8/layout/vList2"/>
    <dgm:cxn modelId="{6CFCD51D-B7D6-452B-8E37-717F360F325D}" type="presParOf" srcId="{69ED8363-C009-483D-BF7A-369DFD136848}" destId="{9BA529B9-B532-46B0-BE4A-1AFEAF41E0F5}" srcOrd="2" destOrd="0" presId="urn:microsoft.com/office/officeart/2005/8/layout/vList2"/>
    <dgm:cxn modelId="{F40DEE24-25B8-4702-BA4D-F32E5ABA4706}" type="presParOf" srcId="{69ED8363-C009-483D-BF7A-369DFD136848}" destId="{07A234EE-5A98-42C1-B369-8CB7B66585C5}" srcOrd="3" destOrd="0" presId="urn:microsoft.com/office/officeart/2005/8/layout/vList2"/>
    <dgm:cxn modelId="{FF5B2136-2510-4636-AAE2-9F3E75713344}" type="presParOf" srcId="{69ED8363-C009-483D-BF7A-369DFD136848}" destId="{A7C6B08B-D739-41CD-8D54-181CFD5EED5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A23E7-E93C-457B-AF59-6D37AF5A992C}">
      <dsp:nvSpPr>
        <dsp:cNvPr id="0" name=""/>
        <dsp:cNvSpPr/>
      </dsp:nvSpPr>
      <dsp:spPr>
        <a:xfrm>
          <a:off x="2092287" y="1115016"/>
          <a:ext cx="1145057" cy="1025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6495"/>
              </a:lnTo>
              <a:lnTo>
                <a:pt x="1145057" y="826495"/>
              </a:lnTo>
              <a:lnTo>
                <a:pt x="1145057" y="10252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B74E0-4FCC-4DD8-92A9-5A5D86F39AEC}">
      <dsp:nvSpPr>
        <dsp:cNvPr id="0" name=""/>
        <dsp:cNvSpPr/>
      </dsp:nvSpPr>
      <dsp:spPr>
        <a:xfrm>
          <a:off x="947305" y="1115016"/>
          <a:ext cx="1144981" cy="1025218"/>
        </a:xfrm>
        <a:custGeom>
          <a:avLst/>
          <a:gdLst/>
          <a:ahLst/>
          <a:cxnLst/>
          <a:rect l="0" t="0" r="0" b="0"/>
          <a:pathLst>
            <a:path>
              <a:moveTo>
                <a:pt x="1144981" y="0"/>
              </a:moveTo>
              <a:lnTo>
                <a:pt x="1144981" y="826495"/>
              </a:lnTo>
              <a:lnTo>
                <a:pt x="0" y="826495"/>
              </a:lnTo>
              <a:lnTo>
                <a:pt x="0" y="10252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B1D7E-B1C9-4723-A418-65690738F833}">
      <dsp:nvSpPr>
        <dsp:cNvPr id="0" name=""/>
        <dsp:cNvSpPr/>
      </dsp:nvSpPr>
      <dsp:spPr>
        <a:xfrm>
          <a:off x="1145990" y="168719"/>
          <a:ext cx="1892593" cy="94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有长头发吗</a:t>
          </a:r>
          <a:endParaRPr lang="zh-CN" altLang="en-US" sz="2900" kern="1200" dirty="0"/>
        </a:p>
      </dsp:txBody>
      <dsp:txXfrm>
        <a:off x="1145990" y="168719"/>
        <a:ext cx="1892593" cy="946296"/>
      </dsp:txXfrm>
    </dsp:sp>
    <dsp:sp modelId="{8AFBF785-0D76-46CD-ACA4-1FA858799088}">
      <dsp:nvSpPr>
        <dsp:cNvPr id="0" name=""/>
        <dsp:cNvSpPr/>
      </dsp:nvSpPr>
      <dsp:spPr>
        <a:xfrm>
          <a:off x="1008" y="2140234"/>
          <a:ext cx="1892593" cy="94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男生</a:t>
          </a:r>
          <a:endParaRPr lang="zh-CN" altLang="en-US" sz="2900" kern="1200" dirty="0"/>
        </a:p>
      </dsp:txBody>
      <dsp:txXfrm>
        <a:off x="1008" y="2140234"/>
        <a:ext cx="1892593" cy="946296"/>
      </dsp:txXfrm>
    </dsp:sp>
    <dsp:sp modelId="{82A82F35-F996-4FB0-A419-F3DC5DC21D81}">
      <dsp:nvSpPr>
        <dsp:cNvPr id="0" name=""/>
        <dsp:cNvSpPr/>
      </dsp:nvSpPr>
      <dsp:spPr>
        <a:xfrm>
          <a:off x="2291047" y="2140234"/>
          <a:ext cx="1892593" cy="94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女生</a:t>
          </a:r>
          <a:endParaRPr lang="zh-CN" altLang="en-US" sz="2900" kern="1200" dirty="0"/>
        </a:p>
      </dsp:txBody>
      <dsp:txXfrm>
        <a:off x="2291047" y="2140234"/>
        <a:ext cx="1892593" cy="946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5E78B-62FE-4EC9-94C4-21552E0A2ECD}">
      <dsp:nvSpPr>
        <dsp:cNvPr id="0" name=""/>
        <dsp:cNvSpPr/>
      </dsp:nvSpPr>
      <dsp:spPr>
        <a:xfrm>
          <a:off x="2093251" y="1115195"/>
          <a:ext cx="1145320" cy="1025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6316"/>
              </a:lnTo>
              <a:lnTo>
                <a:pt x="1145320" y="826316"/>
              </a:lnTo>
              <a:lnTo>
                <a:pt x="1145320" y="10251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F954D-9B89-48FE-83C9-9B2D0C792BBB}">
      <dsp:nvSpPr>
        <dsp:cNvPr id="0" name=""/>
        <dsp:cNvSpPr/>
      </dsp:nvSpPr>
      <dsp:spPr>
        <a:xfrm>
          <a:off x="947665" y="1115195"/>
          <a:ext cx="1145586" cy="1025114"/>
        </a:xfrm>
        <a:custGeom>
          <a:avLst/>
          <a:gdLst/>
          <a:ahLst/>
          <a:cxnLst/>
          <a:rect l="0" t="0" r="0" b="0"/>
          <a:pathLst>
            <a:path>
              <a:moveTo>
                <a:pt x="1145586" y="0"/>
              </a:moveTo>
              <a:lnTo>
                <a:pt x="1145586" y="826316"/>
              </a:lnTo>
              <a:lnTo>
                <a:pt x="0" y="826316"/>
              </a:lnTo>
              <a:lnTo>
                <a:pt x="0" y="10251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8BA07-C9D6-4387-BCE8-7BEDF00E0890}">
      <dsp:nvSpPr>
        <dsp:cNvPr id="0" name=""/>
        <dsp:cNvSpPr/>
      </dsp:nvSpPr>
      <dsp:spPr>
        <a:xfrm>
          <a:off x="1146595" y="168539"/>
          <a:ext cx="1893311" cy="946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上网时间</a:t>
          </a:r>
          <a:r>
            <a:rPr lang="en-US" altLang="zh-CN" sz="2900" kern="1200" dirty="0" smtClean="0"/>
            <a:t>&gt;3</a:t>
          </a:r>
          <a:r>
            <a:rPr lang="zh-CN" altLang="en-US" sz="2900" kern="1200" dirty="0" smtClean="0"/>
            <a:t>小时</a:t>
          </a:r>
          <a:endParaRPr lang="zh-CN" altLang="en-US" sz="2900" kern="1200" dirty="0"/>
        </a:p>
      </dsp:txBody>
      <dsp:txXfrm>
        <a:off x="1146595" y="168539"/>
        <a:ext cx="1893311" cy="946655"/>
      </dsp:txXfrm>
    </dsp:sp>
    <dsp:sp modelId="{EC2ACE3F-26C7-42CA-BBAF-2003F4D251CF}">
      <dsp:nvSpPr>
        <dsp:cNvPr id="0" name=""/>
        <dsp:cNvSpPr/>
      </dsp:nvSpPr>
      <dsp:spPr>
        <a:xfrm>
          <a:off x="1009" y="2140310"/>
          <a:ext cx="1893311" cy="946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40</a:t>
          </a:r>
          <a:r>
            <a:rPr lang="zh-CN" altLang="en-US" sz="2900" kern="1200" dirty="0" smtClean="0"/>
            <a:t>以下</a:t>
          </a:r>
          <a:endParaRPr lang="zh-CN" altLang="en-US" sz="2900" kern="1200" dirty="0"/>
        </a:p>
      </dsp:txBody>
      <dsp:txXfrm>
        <a:off x="1009" y="2140310"/>
        <a:ext cx="1893311" cy="946655"/>
      </dsp:txXfrm>
    </dsp:sp>
    <dsp:sp modelId="{E1A7B6AB-3071-45F9-BCEF-D042DADC5550}">
      <dsp:nvSpPr>
        <dsp:cNvPr id="0" name=""/>
        <dsp:cNvSpPr/>
      </dsp:nvSpPr>
      <dsp:spPr>
        <a:xfrm>
          <a:off x="2291916" y="2140310"/>
          <a:ext cx="1893311" cy="946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40</a:t>
          </a:r>
          <a:r>
            <a:rPr lang="zh-CN" altLang="en-US" sz="2900" kern="1200" dirty="0" smtClean="0"/>
            <a:t>岁以上</a:t>
          </a:r>
          <a:endParaRPr lang="zh-CN" altLang="en-US" sz="2900" kern="1200" dirty="0"/>
        </a:p>
      </dsp:txBody>
      <dsp:txXfrm>
        <a:off x="2291916" y="2140310"/>
        <a:ext cx="1893311" cy="946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A23E7-E93C-457B-AF59-6D37AF5A992C}">
      <dsp:nvSpPr>
        <dsp:cNvPr id="0" name=""/>
        <dsp:cNvSpPr/>
      </dsp:nvSpPr>
      <dsp:spPr>
        <a:xfrm>
          <a:off x="2092287" y="1115016"/>
          <a:ext cx="1145057" cy="1025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6495"/>
              </a:lnTo>
              <a:lnTo>
                <a:pt x="1145057" y="826495"/>
              </a:lnTo>
              <a:lnTo>
                <a:pt x="1145057" y="10252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B74E0-4FCC-4DD8-92A9-5A5D86F39AEC}">
      <dsp:nvSpPr>
        <dsp:cNvPr id="0" name=""/>
        <dsp:cNvSpPr/>
      </dsp:nvSpPr>
      <dsp:spPr>
        <a:xfrm>
          <a:off x="947305" y="1115016"/>
          <a:ext cx="1144981" cy="1025218"/>
        </a:xfrm>
        <a:custGeom>
          <a:avLst/>
          <a:gdLst/>
          <a:ahLst/>
          <a:cxnLst/>
          <a:rect l="0" t="0" r="0" b="0"/>
          <a:pathLst>
            <a:path>
              <a:moveTo>
                <a:pt x="1144981" y="0"/>
              </a:moveTo>
              <a:lnTo>
                <a:pt x="1144981" y="826495"/>
              </a:lnTo>
              <a:lnTo>
                <a:pt x="0" y="826495"/>
              </a:lnTo>
              <a:lnTo>
                <a:pt x="0" y="10252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B1D7E-B1C9-4723-A418-65690738F833}">
      <dsp:nvSpPr>
        <dsp:cNvPr id="0" name=""/>
        <dsp:cNvSpPr/>
      </dsp:nvSpPr>
      <dsp:spPr>
        <a:xfrm>
          <a:off x="1145990" y="168719"/>
          <a:ext cx="1892593" cy="94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有长头发吗</a:t>
          </a:r>
          <a:endParaRPr lang="zh-CN" altLang="en-US" sz="2900" kern="1200" dirty="0"/>
        </a:p>
      </dsp:txBody>
      <dsp:txXfrm>
        <a:off x="1145990" y="168719"/>
        <a:ext cx="1892593" cy="946296"/>
      </dsp:txXfrm>
    </dsp:sp>
    <dsp:sp modelId="{8AFBF785-0D76-46CD-ACA4-1FA858799088}">
      <dsp:nvSpPr>
        <dsp:cNvPr id="0" name=""/>
        <dsp:cNvSpPr/>
      </dsp:nvSpPr>
      <dsp:spPr>
        <a:xfrm>
          <a:off x="1008" y="2140234"/>
          <a:ext cx="1892593" cy="94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1</a:t>
          </a:r>
          <a:endParaRPr lang="zh-CN" altLang="en-US" sz="2900" kern="1200" dirty="0"/>
        </a:p>
      </dsp:txBody>
      <dsp:txXfrm>
        <a:off x="1008" y="2140234"/>
        <a:ext cx="1892593" cy="946296"/>
      </dsp:txXfrm>
    </dsp:sp>
    <dsp:sp modelId="{82A82F35-F996-4FB0-A419-F3DC5DC21D81}">
      <dsp:nvSpPr>
        <dsp:cNvPr id="0" name=""/>
        <dsp:cNvSpPr/>
      </dsp:nvSpPr>
      <dsp:spPr>
        <a:xfrm>
          <a:off x="2291047" y="2140234"/>
          <a:ext cx="1892593" cy="9462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0</a:t>
          </a:r>
          <a:endParaRPr lang="zh-CN" altLang="en-US" sz="2900" kern="1200" dirty="0"/>
        </a:p>
      </dsp:txBody>
      <dsp:txXfrm>
        <a:off x="2291047" y="2140234"/>
        <a:ext cx="1892593" cy="946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5E78B-62FE-4EC9-94C4-21552E0A2ECD}">
      <dsp:nvSpPr>
        <dsp:cNvPr id="0" name=""/>
        <dsp:cNvSpPr/>
      </dsp:nvSpPr>
      <dsp:spPr>
        <a:xfrm>
          <a:off x="2093251" y="1115195"/>
          <a:ext cx="1145320" cy="1025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6316"/>
              </a:lnTo>
              <a:lnTo>
                <a:pt x="1145320" y="826316"/>
              </a:lnTo>
              <a:lnTo>
                <a:pt x="1145320" y="10251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F954D-9B89-48FE-83C9-9B2D0C792BBB}">
      <dsp:nvSpPr>
        <dsp:cNvPr id="0" name=""/>
        <dsp:cNvSpPr/>
      </dsp:nvSpPr>
      <dsp:spPr>
        <a:xfrm>
          <a:off x="947665" y="1115195"/>
          <a:ext cx="1145586" cy="1025114"/>
        </a:xfrm>
        <a:custGeom>
          <a:avLst/>
          <a:gdLst/>
          <a:ahLst/>
          <a:cxnLst/>
          <a:rect l="0" t="0" r="0" b="0"/>
          <a:pathLst>
            <a:path>
              <a:moveTo>
                <a:pt x="1145586" y="0"/>
              </a:moveTo>
              <a:lnTo>
                <a:pt x="1145586" y="826316"/>
              </a:lnTo>
              <a:lnTo>
                <a:pt x="0" y="826316"/>
              </a:lnTo>
              <a:lnTo>
                <a:pt x="0" y="10251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8BA07-C9D6-4387-BCE8-7BEDF00E0890}">
      <dsp:nvSpPr>
        <dsp:cNvPr id="0" name=""/>
        <dsp:cNvSpPr/>
      </dsp:nvSpPr>
      <dsp:spPr>
        <a:xfrm>
          <a:off x="1146595" y="168539"/>
          <a:ext cx="1893311" cy="946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上网时间</a:t>
          </a:r>
          <a:r>
            <a:rPr lang="en-US" altLang="zh-CN" sz="2900" kern="1200" dirty="0" smtClean="0"/>
            <a:t>&gt;3</a:t>
          </a:r>
          <a:r>
            <a:rPr lang="zh-CN" altLang="en-US" sz="2900" kern="1200" dirty="0" smtClean="0"/>
            <a:t>小时</a:t>
          </a:r>
          <a:endParaRPr lang="zh-CN" altLang="en-US" sz="2900" kern="1200" dirty="0"/>
        </a:p>
      </dsp:txBody>
      <dsp:txXfrm>
        <a:off x="1146595" y="168539"/>
        <a:ext cx="1893311" cy="946655"/>
      </dsp:txXfrm>
    </dsp:sp>
    <dsp:sp modelId="{EC2ACE3F-26C7-42CA-BBAF-2003F4D251CF}">
      <dsp:nvSpPr>
        <dsp:cNvPr id="0" name=""/>
        <dsp:cNvSpPr/>
      </dsp:nvSpPr>
      <dsp:spPr>
        <a:xfrm>
          <a:off x="1009" y="2140310"/>
          <a:ext cx="1893311" cy="946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40</a:t>
          </a:r>
          <a:r>
            <a:rPr lang="zh-CN" altLang="en-US" sz="2900" kern="1200" dirty="0" smtClean="0"/>
            <a:t>以下</a:t>
          </a:r>
          <a:endParaRPr lang="zh-CN" altLang="en-US" sz="2900" kern="1200" dirty="0"/>
        </a:p>
      </dsp:txBody>
      <dsp:txXfrm>
        <a:off x="1009" y="2140310"/>
        <a:ext cx="1893311" cy="946655"/>
      </dsp:txXfrm>
    </dsp:sp>
    <dsp:sp modelId="{E1A7B6AB-3071-45F9-BCEF-D042DADC5550}">
      <dsp:nvSpPr>
        <dsp:cNvPr id="0" name=""/>
        <dsp:cNvSpPr/>
      </dsp:nvSpPr>
      <dsp:spPr>
        <a:xfrm>
          <a:off x="2291916" y="2140310"/>
          <a:ext cx="1893311" cy="9466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40</a:t>
          </a:r>
          <a:r>
            <a:rPr lang="zh-CN" altLang="en-US" sz="2900" kern="1200" dirty="0" smtClean="0"/>
            <a:t>岁以上</a:t>
          </a:r>
          <a:endParaRPr lang="zh-CN" altLang="en-US" sz="2900" kern="1200" dirty="0"/>
        </a:p>
      </dsp:txBody>
      <dsp:txXfrm>
        <a:off x="2291916" y="2140310"/>
        <a:ext cx="1893311" cy="9466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CD205-24AE-41A0-810B-7BB61791FED1}">
      <dsp:nvSpPr>
        <dsp:cNvPr id="0" name=""/>
        <dsp:cNvSpPr/>
      </dsp:nvSpPr>
      <dsp:spPr>
        <a:xfrm rot="5400000">
          <a:off x="-224954" y="226605"/>
          <a:ext cx="1499699" cy="10497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1.</a:t>
          </a:r>
          <a:endParaRPr lang="zh-CN" altLang="en-US" sz="3000" kern="1200" dirty="0"/>
        </a:p>
      </dsp:txBody>
      <dsp:txXfrm rot="-5400000">
        <a:off x="2" y="526545"/>
        <a:ext cx="1049789" cy="449910"/>
      </dsp:txXfrm>
    </dsp:sp>
    <dsp:sp modelId="{3B58509B-65A3-40F6-95A8-30A6E8A121F4}">
      <dsp:nvSpPr>
        <dsp:cNvPr id="0" name=""/>
        <dsp:cNvSpPr/>
      </dsp:nvSpPr>
      <dsp:spPr>
        <a:xfrm rot="5400000">
          <a:off x="4335648" y="-3284208"/>
          <a:ext cx="974804" cy="75465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对所有特征都按照特征的数值进行预排序。</a:t>
          </a:r>
          <a:endParaRPr lang="zh-CN" altLang="en-US" sz="2700" kern="1200" dirty="0"/>
        </a:p>
      </dsp:txBody>
      <dsp:txXfrm rot="-5400000">
        <a:off x="1049789" y="49237"/>
        <a:ext cx="7498936" cy="879632"/>
      </dsp:txXfrm>
    </dsp:sp>
    <dsp:sp modelId="{6426FC8B-8788-4962-BB3A-67C91E23ACD1}">
      <dsp:nvSpPr>
        <dsp:cNvPr id="0" name=""/>
        <dsp:cNvSpPr/>
      </dsp:nvSpPr>
      <dsp:spPr>
        <a:xfrm rot="5400000">
          <a:off x="-224954" y="1530917"/>
          <a:ext cx="1499699" cy="10497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2.</a:t>
          </a:r>
          <a:endParaRPr lang="zh-CN" altLang="en-US" sz="3000" kern="1200" dirty="0"/>
        </a:p>
      </dsp:txBody>
      <dsp:txXfrm rot="-5400000">
        <a:off x="2" y="1830857"/>
        <a:ext cx="1049789" cy="449910"/>
      </dsp:txXfrm>
    </dsp:sp>
    <dsp:sp modelId="{7C6DE529-0EE1-4573-8EF7-B6F16EE75783}">
      <dsp:nvSpPr>
        <dsp:cNvPr id="0" name=""/>
        <dsp:cNvSpPr/>
      </dsp:nvSpPr>
      <dsp:spPr>
        <a:xfrm rot="5400000">
          <a:off x="4335648" y="-1979896"/>
          <a:ext cx="974804" cy="75465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在遍历分割点的时候用</a:t>
          </a:r>
          <a:r>
            <a:rPr lang="en-US" altLang="en-US" sz="2700" kern="1200" dirty="0" smtClean="0"/>
            <a:t>O(#data)</a:t>
          </a:r>
          <a:r>
            <a:rPr lang="zh-CN" altLang="en-US" sz="2700" kern="1200" dirty="0" smtClean="0"/>
            <a:t>的代价找到一个特征上的最好分割点。</a:t>
          </a:r>
          <a:endParaRPr lang="zh-CN" altLang="en-US" sz="2700" kern="1200" dirty="0"/>
        </a:p>
      </dsp:txBody>
      <dsp:txXfrm rot="-5400000">
        <a:off x="1049789" y="1353549"/>
        <a:ext cx="7498936" cy="879632"/>
      </dsp:txXfrm>
    </dsp:sp>
    <dsp:sp modelId="{9AFD969F-3E18-4255-A5DF-2344E5206D25}">
      <dsp:nvSpPr>
        <dsp:cNvPr id="0" name=""/>
        <dsp:cNvSpPr/>
      </dsp:nvSpPr>
      <dsp:spPr>
        <a:xfrm rot="5400000">
          <a:off x="-224954" y="2835229"/>
          <a:ext cx="1499699" cy="104978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3.</a:t>
          </a:r>
          <a:endParaRPr lang="zh-CN" altLang="en-US" sz="3000" kern="1200" dirty="0"/>
        </a:p>
      </dsp:txBody>
      <dsp:txXfrm rot="-5400000">
        <a:off x="2" y="3135169"/>
        <a:ext cx="1049789" cy="449910"/>
      </dsp:txXfrm>
    </dsp:sp>
    <dsp:sp modelId="{1BF90B20-635B-4DC3-B508-DE945A2DE8E3}">
      <dsp:nvSpPr>
        <dsp:cNvPr id="0" name=""/>
        <dsp:cNvSpPr/>
      </dsp:nvSpPr>
      <dsp:spPr>
        <a:xfrm rot="5400000">
          <a:off x="4335648" y="-675584"/>
          <a:ext cx="974804" cy="75465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700" kern="1200" dirty="0" smtClean="0"/>
            <a:t>找到一个特征的分割点后，将数据分裂成左右子节点。</a:t>
          </a:r>
          <a:endParaRPr lang="zh-CN" altLang="en-US" sz="2700" kern="1200" dirty="0"/>
        </a:p>
      </dsp:txBody>
      <dsp:txXfrm rot="-5400000">
        <a:off x="1049789" y="2657861"/>
        <a:ext cx="7498936" cy="8796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7068D-27AF-426E-B42C-818A570B9EBD}">
      <dsp:nvSpPr>
        <dsp:cNvPr id="0" name=""/>
        <dsp:cNvSpPr/>
      </dsp:nvSpPr>
      <dsp:spPr>
        <a:xfrm rot="10800000">
          <a:off x="1743958" y="1319"/>
          <a:ext cx="5716547" cy="12163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6358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空间消耗大。这样的算法需要保存数据的特征值，还保存了特征排序的结果（例如排序后的索引，为了后续快速的计算分割点），这里需要消耗训练数据两倍的内存。</a:t>
          </a:r>
          <a:endParaRPr lang="zh-CN" altLang="en-US" sz="2000" kern="1200" dirty="0"/>
        </a:p>
      </dsp:txBody>
      <dsp:txXfrm rot="10800000">
        <a:off x="2048034" y="1319"/>
        <a:ext cx="5412471" cy="1216306"/>
      </dsp:txXfrm>
    </dsp:sp>
    <dsp:sp modelId="{50AA2848-8710-436C-8EBA-1891992E324B}">
      <dsp:nvSpPr>
        <dsp:cNvPr id="0" name=""/>
        <dsp:cNvSpPr/>
      </dsp:nvSpPr>
      <dsp:spPr>
        <a:xfrm>
          <a:off x="1135805" y="1319"/>
          <a:ext cx="1216306" cy="12163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B2929-B4E4-45BF-B1A9-1ACDF0E0486C}">
      <dsp:nvSpPr>
        <dsp:cNvPr id="0" name=""/>
        <dsp:cNvSpPr/>
      </dsp:nvSpPr>
      <dsp:spPr>
        <a:xfrm rot="10800000">
          <a:off x="1743958" y="1706421"/>
          <a:ext cx="5716547" cy="12163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6358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/>
            <a:t>时间上也有较大的开销，在遍历每一个分割点的时候，都需要进行分裂增益的计算，消耗的代价大</a:t>
          </a:r>
          <a:endParaRPr lang="zh-CN" altLang="en-US" sz="2400" kern="1200" dirty="0"/>
        </a:p>
      </dsp:txBody>
      <dsp:txXfrm rot="10800000">
        <a:off x="2048034" y="1706421"/>
        <a:ext cx="5412471" cy="1216306"/>
      </dsp:txXfrm>
    </dsp:sp>
    <dsp:sp modelId="{E423676F-40DB-4887-883A-3599B53EB720}">
      <dsp:nvSpPr>
        <dsp:cNvPr id="0" name=""/>
        <dsp:cNvSpPr/>
      </dsp:nvSpPr>
      <dsp:spPr>
        <a:xfrm>
          <a:off x="1135805" y="1706421"/>
          <a:ext cx="1216306" cy="121630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80D2C-320D-4553-BF8C-3F6D268A5BC9}">
      <dsp:nvSpPr>
        <dsp:cNvPr id="0" name=""/>
        <dsp:cNvSpPr/>
      </dsp:nvSpPr>
      <dsp:spPr>
        <a:xfrm rot="10800000">
          <a:off x="1743958" y="3411524"/>
          <a:ext cx="5716547" cy="12163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6358" tIns="53340" rIns="99568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 smtClean="0"/>
            <a:t>对</a:t>
          </a:r>
          <a:r>
            <a:rPr lang="en-US" altLang="zh-CN" sz="1400" b="0" i="0" kern="1200" dirty="0" smtClean="0"/>
            <a:t>cache</a:t>
          </a:r>
          <a:r>
            <a:rPr lang="zh-CN" altLang="en-US" sz="1400" b="0" i="0" kern="1200" dirty="0" smtClean="0"/>
            <a:t>优化不友好。在预排序后，特征对梯度的访问是一种随机访问，并且不同的特征访问的顺序不一样，无法对</a:t>
          </a:r>
          <a:r>
            <a:rPr lang="en-US" altLang="zh-CN" sz="1400" b="0" i="0" kern="1200" dirty="0" smtClean="0"/>
            <a:t>cache</a:t>
          </a:r>
          <a:r>
            <a:rPr lang="zh-CN" altLang="en-US" sz="1400" b="0" i="0" kern="1200" dirty="0" smtClean="0"/>
            <a:t>进行优化。同时，在每一层长树的时候，需要随机访问一个行索引到叶子索引的数组，并且不同特征访问的顺序也不一样，也会造成较大的</a:t>
          </a:r>
          <a:r>
            <a:rPr lang="en-US" altLang="zh-CN" sz="1400" b="0" i="0" kern="1200" dirty="0" smtClean="0"/>
            <a:t>cache miss</a:t>
          </a:r>
          <a:endParaRPr lang="zh-CN" altLang="en-US" sz="1400" kern="1200" dirty="0"/>
        </a:p>
      </dsp:txBody>
      <dsp:txXfrm rot="10800000">
        <a:off x="2048034" y="3411524"/>
        <a:ext cx="5412471" cy="1216306"/>
      </dsp:txXfrm>
    </dsp:sp>
    <dsp:sp modelId="{ABCE4310-E81A-4BDE-9294-4644765E6DFC}">
      <dsp:nvSpPr>
        <dsp:cNvPr id="0" name=""/>
        <dsp:cNvSpPr/>
      </dsp:nvSpPr>
      <dsp:spPr>
        <a:xfrm>
          <a:off x="1135805" y="3411524"/>
          <a:ext cx="1216306" cy="12163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B1E41-141F-423E-85DE-CBB3F856A035}">
      <dsp:nvSpPr>
        <dsp:cNvPr id="0" name=""/>
        <dsp:cNvSpPr/>
      </dsp:nvSpPr>
      <dsp:spPr>
        <a:xfrm>
          <a:off x="0" y="223471"/>
          <a:ext cx="8128000" cy="11670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err="1" smtClean="0"/>
            <a:t>Hi</a:t>
          </a:r>
          <a:r>
            <a:rPr lang="en-US" altLang="zh-CN" sz="2400" b="1" i="0" kern="1200" dirty="0" err="1" smtClean="0"/>
            <a:t>Gradient</a:t>
          </a:r>
          <a:r>
            <a:rPr lang="en-US" altLang="zh-CN" sz="2400" b="1" i="0" kern="1200" dirty="0" smtClean="0"/>
            <a:t>-based One-Side Sampling </a:t>
          </a:r>
          <a:r>
            <a:rPr lang="en-US" sz="2400" b="1" i="0" kern="1200" dirty="0" err="1" smtClean="0"/>
            <a:t>stogram</a:t>
          </a:r>
          <a:r>
            <a:rPr lang="zh-CN" altLang="en-US" sz="2400" b="1" i="0" kern="1200" dirty="0" smtClean="0"/>
            <a:t>算法</a:t>
          </a:r>
          <a:endParaRPr lang="en-US" altLang="zh-CN" sz="2400" b="1" i="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i="0" kern="1200" dirty="0" smtClean="0"/>
            <a:t>（简写</a:t>
          </a:r>
          <a:r>
            <a:rPr lang="en-US" altLang="zh-CN" sz="2400" b="1" i="0" kern="1200" dirty="0" smtClean="0"/>
            <a:t>GOSS</a:t>
          </a:r>
          <a:r>
            <a:rPr lang="zh-CN" altLang="en-US" sz="2400" b="1" i="0" kern="1200" dirty="0" smtClean="0"/>
            <a:t>）</a:t>
          </a:r>
          <a:endParaRPr lang="zh-CN" altLang="en-US" sz="2400" kern="1200" dirty="0"/>
        </a:p>
      </dsp:txBody>
      <dsp:txXfrm>
        <a:off x="56972" y="280443"/>
        <a:ext cx="8014056" cy="1053130"/>
      </dsp:txXfrm>
    </dsp:sp>
    <dsp:sp modelId="{9BA529B9-B532-46B0-BE4A-1AFEAF41E0F5}">
      <dsp:nvSpPr>
        <dsp:cNvPr id="0" name=""/>
        <dsp:cNvSpPr/>
      </dsp:nvSpPr>
      <dsp:spPr>
        <a:xfrm>
          <a:off x="0" y="1501571"/>
          <a:ext cx="8128000" cy="116707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b="0" i="0" kern="1200" dirty="0" smtClean="0"/>
            <a:t>带深度限制的</a:t>
          </a:r>
          <a:r>
            <a:rPr lang="en-US" altLang="zh-CN" sz="3500" b="0" i="0" kern="1200" dirty="0" smtClean="0"/>
            <a:t>Leaf-wise</a:t>
          </a:r>
          <a:r>
            <a:rPr lang="zh-CN" altLang="en-US" sz="3500" b="0" i="0" kern="1200" dirty="0" smtClean="0"/>
            <a:t>的叶子生长策略</a:t>
          </a:r>
          <a:endParaRPr lang="zh-CN" altLang="en-US" sz="3500" kern="1200" dirty="0"/>
        </a:p>
      </dsp:txBody>
      <dsp:txXfrm>
        <a:off x="56972" y="1558543"/>
        <a:ext cx="8014056" cy="1053130"/>
      </dsp:txXfrm>
    </dsp:sp>
    <dsp:sp modelId="{A7C6B08B-D739-41CD-8D54-181CFD5EED5E}">
      <dsp:nvSpPr>
        <dsp:cNvPr id="0" name=""/>
        <dsp:cNvSpPr/>
      </dsp:nvSpPr>
      <dsp:spPr>
        <a:xfrm>
          <a:off x="0" y="2807865"/>
          <a:ext cx="8128000" cy="116707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i="0" kern="1200" dirty="0" smtClean="0"/>
            <a:t>Histogram</a:t>
          </a:r>
          <a:r>
            <a:rPr lang="zh-CN" altLang="en-US" sz="3500" b="1" i="0" kern="1200" dirty="0" smtClean="0"/>
            <a:t>算法</a:t>
          </a:r>
          <a:endParaRPr lang="zh-CN" altLang="en-US" sz="3500" kern="1200" dirty="0"/>
        </a:p>
      </dsp:txBody>
      <dsp:txXfrm>
        <a:off x="56972" y="2864837"/>
        <a:ext cx="8014056" cy="1053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00A5B-FFD0-4DE0-A377-2EC2C06FF57B}" type="datetimeFigureOut">
              <a:rPr lang="zh-CN" altLang="en-US" smtClean="0"/>
              <a:t>2018/7/21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E7FDE-EE27-404C-82D4-B5A4075A8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910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CN" altLang="en-US" sz="1200" dirty="0" smtClean="0"/>
              <a:t>首先，对所有特征都按照特征的数值进行预排序。</a:t>
            </a:r>
          </a:p>
          <a:p>
            <a:pPr fontAlgn="base"/>
            <a:r>
              <a:rPr lang="zh-CN" altLang="en-US" sz="1200" dirty="0" smtClean="0"/>
              <a:t>其次，在遍历分割点的时候用</a:t>
            </a:r>
            <a:r>
              <a:rPr lang="en-US" altLang="zh-CN" sz="1200" dirty="0" smtClean="0"/>
              <a:t>O(#data)</a:t>
            </a:r>
            <a:r>
              <a:rPr lang="zh-CN" altLang="en-US" sz="1200" dirty="0" smtClean="0"/>
              <a:t>的代价找到一个特征上的最好分割点。</a:t>
            </a:r>
          </a:p>
          <a:p>
            <a:pPr fontAlgn="base"/>
            <a:r>
              <a:rPr lang="zh-CN" altLang="en-US" sz="1200" dirty="0" smtClean="0"/>
              <a:t>最后，找到一个特征的分割点后，将数据分裂成左右子节点。</a:t>
            </a:r>
          </a:p>
          <a:p>
            <a:pPr fontAlgn="base"/>
            <a:r>
              <a:rPr lang="zh-CN" altLang="en-US" sz="1200" dirty="0" smtClean="0"/>
              <a:t>这样的预排序算法的优点是能精确地找到分割点。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E7FDE-EE27-404C-82D4-B5A4075A8E3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36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2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689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28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46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13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92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5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6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765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4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4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6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3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3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slide" Target="slide32.xml"/><Relationship Id="rId4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xiaocong1990/article/details/55107239" TargetMode="External"/><Relationship Id="rId2" Type="http://schemas.openxmlformats.org/officeDocument/2006/relationships/hyperlink" Target="http://www.lfd.uci.edu/~gohlke/pythonlib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xgboost.readthedocs.io/en/latest/" TargetMode="External"/><Relationship Id="rId3" Type="http://schemas.openxmlformats.org/officeDocument/2006/relationships/hyperlink" Target="https://papers.nips.cc/paper/6907-lightgbm-a-highly-efficient-gradient-boosting-decision-tree.pdf" TargetMode="External"/><Relationship Id="rId7" Type="http://schemas.openxmlformats.org/officeDocument/2006/relationships/hyperlink" Target="https://lightgbm.readthedocs.io/en/latest/Features.html" TargetMode="External"/><Relationship Id="rId2" Type="http://schemas.openxmlformats.org/officeDocument/2006/relationships/hyperlink" Target="https://arxiv.org/pdf/1603.02754v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/fRGW5iomwt4Sblv7xKTKaw" TargetMode="External"/><Relationship Id="rId5" Type="http://schemas.openxmlformats.org/officeDocument/2006/relationships/hyperlink" Target="https://www.msra.cn/zh-cn/news/features/lightgbm-20170105" TargetMode="External"/><Relationship Id="rId4" Type="http://schemas.openxmlformats.org/officeDocument/2006/relationships/hyperlink" Target="https://www.zhihu.com/question/51644470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enku.baidu.com/view/b5df974d767f5acfa1c7cdc8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关于</a:t>
            </a:r>
            <a:r>
              <a:rPr lang="en-US" altLang="zh-CN" dirty="0" err="1" smtClean="0"/>
              <a:t>XGBoost</a:t>
            </a:r>
            <a:r>
              <a:rPr lang="zh-CN" altLang="en-US" dirty="0" smtClean="0"/>
              <a:t>算法的报告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论一款</a:t>
            </a:r>
            <a:r>
              <a:rPr lang="en-US" altLang="zh-CN" dirty="0" err="1" smtClean="0"/>
              <a:t>Kaggle</a:t>
            </a:r>
            <a:r>
              <a:rPr lang="zh-CN" altLang="en-US" dirty="0" smtClean="0"/>
              <a:t>神器的自我修养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256109" y="5857103"/>
            <a:ext cx="171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/>
              <a:t>报告人：杜斌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41297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err="1" smtClean="0"/>
              <a:t>XGBoost</a:t>
            </a:r>
            <a:r>
              <a:rPr lang="en-US" altLang="zh-CN" sz="4400" dirty="0" smtClean="0"/>
              <a:t>:</a:t>
            </a:r>
            <a:r>
              <a:rPr lang="zh-CN" altLang="en-US" sz="4800" dirty="0">
                <a:solidFill>
                  <a:srgbClr val="90C226"/>
                </a:solidFill>
              </a:rPr>
              <a:t>集大成的武林宗师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5745" y="1469429"/>
            <a:ext cx="4185623" cy="576262"/>
          </a:xfrm>
        </p:spPr>
        <p:txBody>
          <a:bodyPr/>
          <a:lstStyle/>
          <a:p>
            <a:r>
              <a:rPr lang="zh-CN" altLang="en-US" dirty="0" smtClean="0"/>
              <a:t>传统的</a:t>
            </a:r>
            <a:r>
              <a:rPr lang="en-US" altLang="zh-CN" dirty="0" smtClean="0"/>
              <a:t>GBDT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745" y="2045691"/>
            <a:ext cx="4185623" cy="39956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200" dirty="0"/>
              <a:t>目标函数</a:t>
            </a:r>
            <a:r>
              <a:rPr lang="zh-CN" altLang="en-US" sz="2800" dirty="0"/>
              <a:t>：最小化</a:t>
            </a:r>
            <a:r>
              <a:rPr lang="zh-CN" altLang="en-US" sz="2800" dirty="0" smtClean="0"/>
              <a:t>均方差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3200" dirty="0" smtClean="0"/>
              <a:t>导数信息</a:t>
            </a:r>
            <a:r>
              <a:rPr lang="zh-CN" altLang="en-US" sz="2800" dirty="0" smtClean="0"/>
              <a:t>：只利用一阶导数信息（梯度下降寻找最优方向）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3200" dirty="0" smtClean="0"/>
              <a:t>缺省值处理</a:t>
            </a:r>
            <a:r>
              <a:rPr lang="zh-CN" altLang="en-US" sz="2800" dirty="0" smtClean="0"/>
              <a:t>：默认方向</a:t>
            </a:r>
            <a:endParaRPr lang="en-US" altLang="zh-CN" sz="2800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88384" y="1469429"/>
            <a:ext cx="4185618" cy="576262"/>
          </a:xfrm>
        </p:spPr>
        <p:txBody>
          <a:bodyPr/>
          <a:lstStyle/>
          <a:p>
            <a:r>
              <a:rPr lang="en-US" altLang="zh-CN" dirty="0" err="1" smtClean="0"/>
              <a:t>XGBoost</a:t>
            </a:r>
            <a:r>
              <a:rPr lang="zh-CN" altLang="en-US" dirty="0" smtClean="0"/>
              <a:t>的改进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88384" y="2045691"/>
            <a:ext cx="4185617" cy="3995671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目标函数</a:t>
            </a:r>
            <a:r>
              <a:rPr lang="zh-CN" altLang="en-US" sz="2000" dirty="0" smtClean="0"/>
              <a:t>：加入正则项，控制模型复杂度</a:t>
            </a:r>
            <a:endParaRPr lang="en-US" altLang="zh-CN" sz="2000" dirty="0" smtClean="0"/>
          </a:p>
          <a:p>
            <a:r>
              <a:rPr lang="zh-CN" altLang="en-US" sz="2400" dirty="0" smtClean="0"/>
              <a:t>导数信息</a:t>
            </a:r>
            <a:r>
              <a:rPr lang="zh-CN" altLang="en-US" sz="2000" dirty="0" smtClean="0"/>
              <a:t>：利用一阶导数，二阶导数（数学分析的</a:t>
            </a:r>
            <a:r>
              <a:rPr lang="zh-CN" altLang="en-US" sz="2000" dirty="0"/>
              <a:t>思想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400" dirty="0" smtClean="0"/>
              <a:t>缺省值处理</a:t>
            </a:r>
            <a:r>
              <a:rPr lang="zh-CN" altLang="en-US" sz="2000" dirty="0" smtClean="0"/>
              <a:t>：根据收益 公式，选较大方向</a:t>
            </a:r>
            <a:endParaRPr lang="en-US" altLang="zh-CN" sz="2000" dirty="0" smtClean="0"/>
          </a:p>
          <a:p>
            <a:r>
              <a:rPr lang="zh-CN" altLang="en-US" sz="2400" dirty="0" smtClean="0"/>
              <a:t>防止过拟合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shrink</a:t>
            </a:r>
            <a:r>
              <a:rPr lang="en-US" altLang="zh-CN" sz="2000" dirty="0"/>
              <a:t>age</a:t>
            </a:r>
            <a:r>
              <a:rPr lang="zh-CN" altLang="en-US" sz="2000" dirty="0" smtClean="0"/>
              <a:t>因子</a:t>
            </a:r>
            <a:endParaRPr lang="en-US" altLang="zh-CN" sz="2000" dirty="0" smtClean="0"/>
          </a:p>
          <a:p>
            <a:r>
              <a:rPr lang="zh-CN" altLang="en-US" sz="2400" dirty="0" smtClean="0"/>
              <a:t>针对大数据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block</a:t>
            </a:r>
            <a:r>
              <a:rPr lang="zh-CN" altLang="en-US" sz="2000" dirty="0" smtClean="0"/>
              <a:t>技术，</a:t>
            </a:r>
            <a:r>
              <a:rPr lang="en-US" altLang="zh-CN" sz="2000" dirty="0" smtClean="0"/>
              <a:t>out-of-core</a:t>
            </a:r>
            <a:r>
              <a:rPr lang="zh-CN" altLang="en-US" sz="2000" dirty="0" smtClean="0"/>
              <a:t>技术，列抽样，直方图近似，</a:t>
            </a:r>
            <a:r>
              <a:rPr lang="en-US" altLang="zh-CN" dirty="0" smtClean="0"/>
              <a:t>cache-aware access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92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400" dirty="0" smtClean="0"/>
              <a:t>XGBOOST</a:t>
            </a:r>
            <a:r>
              <a:rPr lang="zh-CN" altLang="en-US" dirty="0" smtClean="0"/>
              <a:t>应用</a:t>
            </a:r>
            <a:r>
              <a:rPr lang="zh-CN" altLang="en-US" sz="4000" dirty="0" smtClean="0"/>
              <a:t>方向</a:t>
            </a:r>
            <a:r>
              <a:rPr lang="en-US" altLang="zh-CN" sz="4000" dirty="0"/>
              <a:t/>
            </a:r>
            <a:br>
              <a:rPr lang="en-US" altLang="zh-CN" sz="4000" dirty="0"/>
            </a:br>
            <a:r>
              <a:rPr lang="en-US" altLang="zh-CN" sz="4000" dirty="0" smtClean="0"/>
              <a:t>                             </a:t>
            </a:r>
            <a:r>
              <a:rPr lang="zh-CN" altLang="en-US" sz="2200" dirty="0" smtClean="0"/>
              <a:t>一款因为</a:t>
            </a:r>
            <a:r>
              <a:rPr lang="en-US" altLang="zh-CN" sz="2200" dirty="0" err="1" smtClean="0"/>
              <a:t>kaggle</a:t>
            </a:r>
            <a:r>
              <a:rPr lang="zh-CN" altLang="en-US" sz="2200" dirty="0" smtClean="0"/>
              <a:t>比赛而火起来的的神器</a:t>
            </a:r>
            <a:endParaRPr lang="zh-CN" altLang="en-US" sz="49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64534" y="1872852"/>
            <a:ext cx="4185623" cy="576262"/>
          </a:xfrm>
        </p:spPr>
        <p:txBody>
          <a:bodyPr/>
          <a:lstStyle/>
          <a:p>
            <a:r>
              <a:rPr lang="zh-CN" altLang="en-US" dirty="0" smtClean="0"/>
              <a:t>战绩：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8365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Kaggle</a:t>
            </a:r>
            <a:r>
              <a:rPr lang="zh-CN" altLang="en-US" dirty="0" smtClean="0"/>
              <a:t>官网上公布的</a:t>
            </a:r>
            <a:r>
              <a:rPr lang="en-US" altLang="zh-CN" dirty="0" smtClean="0"/>
              <a:t>29</a:t>
            </a:r>
            <a:r>
              <a:rPr lang="zh-CN" altLang="en-US" dirty="0" smtClean="0"/>
              <a:t>套获胜方案中，有</a:t>
            </a:r>
            <a:r>
              <a:rPr lang="en-US" altLang="zh-CN" dirty="0" smtClean="0"/>
              <a:t>17</a:t>
            </a:r>
            <a:r>
              <a:rPr lang="zh-CN" altLang="en-US" dirty="0" smtClean="0"/>
              <a:t>套使用过</a:t>
            </a:r>
            <a:r>
              <a:rPr lang="en-US" altLang="zh-CN" dirty="0" smtClean="0"/>
              <a:t>XGBOOST,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17</a:t>
            </a:r>
            <a:r>
              <a:rPr lang="zh-CN" altLang="en-US" dirty="0" smtClean="0"/>
              <a:t>套中，有</a:t>
            </a:r>
            <a:r>
              <a:rPr lang="en-US" altLang="zh-CN" dirty="0" smtClean="0"/>
              <a:t>8</a:t>
            </a:r>
            <a:r>
              <a:rPr lang="zh-CN" altLang="en-US" dirty="0" smtClean="0"/>
              <a:t>套是完全只用到</a:t>
            </a:r>
            <a:r>
              <a:rPr lang="en-US" altLang="zh-CN" dirty="0" err="1" smtClean="0"/>
              <a:t>XGBoost</a:t>
            </a:r>
            <a:r>
              <a:rPr lang="zh-CN" altLang="en-US" dirty="0" smtClean="0"/>
              <a:t>技术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err="1" smtClean="0"/>
              <a:t>KKDCup</a:t>
            </a:r>
            <a:r>
              <a:rPr lang="zh-CN" altLang="en-US" dirty="0" smtClean="0"/>
              <a:t>数据挖掘比赛中，前</a:t>
            </a:r>
            <a:r>
              <a:rPr lang="en-US" altLang="zh-CN" dirty="0" smtClean="0"/>
              <a:t>10</a:t>
            </a:r>
            <a:r>
              <a:rPr lang="zh-CN" altLang="en-US" dirty="0" smtClean="0"/>
              <a:t>名队伍全部使用</a:t>
            </a:r>
            <a:r>
              <a:rPr lang="en-US" altLang="zh-CN" dirty="0" err="1" smtClean="0"/>
              <a:t>XGBoost</a:t>
            </a:r>
            <a:r>
              <a:rPr lang="zh-CN" altLang="en-US" dirty="0" smtClean="0"/>
              <a:t>，更可怕的是，那些改进版加入其它方法的</a:t>
            </a:r>
            <a:r>
              <a:rPr lang="en-US" altLang="zh-CN" dirty="0" err="1" smtClean="0"/>
              <a:t>XGBoost</a:t>
            </a:r>
            <a:r>
              <a:rPr lang="zh-CN" altLang="en-US" dirty="0" smtClean="0"/>
              <a:t>获胜方案仅仅比优良配置下的</a:t>
            </a:r>
            <a:r>
              <a:rPr lang="en-US" altLang="zh-CN" dirty="0" err="1" smtClean="0"/>
              <a:t>XGBoost</a:t>
            </a:r>
            <a:r>
              <a:rPr lang="zh-CN" altLang="en-US" dirty="0" smtClean="0"/>
              <a:t>纯方案性能高出一点点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88383" y="1930400"/>
            <a:ext cx="4185618" cy="576262"/>
          </a:xfrm>
        </p:spPr>
        <p:txBody>
          <a:bodyPr/>
          <a:lstStyle/>
          <a:p>
            <a:r>
              <a:rPr lang="zh-CN" altLang="en-US" dirty="0" smtClean="0"/>
              <a:t>成熟的应用方向（出现在</a:t>
            </a:r>
            <a:r>
              <a:rPr lang="zh-CN" altLang="en-US" dirty="0"/>
              <a:t>比赛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93540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 store sales prediction; </a:t>
            </a:r>
            <a:endParaRPr lang="en-US" altLang="zh-CN" dirty="0" smtClean="0"/>
          </a:p>
          <a:p>
            <a:r>
              <a:rPr lang="en-US" altLang="zh-CN" dirty="0" smtClean="0"/>
              <a:t>high </a:t>
            </a:r>
            <a:r>
              <a:rPr lang="en-US" altLang="zh-CN" dirty="0"/>
              <a:t>energy physics event classiﬁcation; </a:t>
            </a:r>
            <a:endParaRPr lang="en-US" altLang="zh-CN" dirty="0" smtClean="0"/>
          </a:p>
          <a:p>
            <a:r>
              <a:rPr lang="en-US" altLang="zh-CN" dirty="0" smtClean="0"/>
              <a:t>web </a:t>
            </a:r>
            <a:r>
              <a:rPr lang="en-US" altLang="zh-CN" dirty="0"/>
              <a:t>text </a:t>
            </a:r>
            <a:r>
              <a:rPr lang="en-US" altLang="zh-CN" dirty="0">
                <a:solidFill>
                  <a:srgbClr val="FF0000"/>
                </a:solidFill>
              </a:rPr>
              <a:t>classiﬁcation</a:t>
            </a:r>
            <a:r>
              <a:rPr lang="en-US" altLang="zh-CN" dirty="0"/>
              <a:t>; </a:t>
            </a:r>
            <a:endParaRPr lang="en-US" altLang="zh-CN" dirty="0" smtClean="0"/>
          </a:p>
          <a:p>
            <a:r>
              <a:rPr lang="en-US" altLang="zh-CN" dirty="0" smtClean="0"/>
              <a:t>customer </a:t>
            </a:r>
            <a:r>
              <a:rPr lang="en-US" altLang="zh-CN" dirty="0"/>
              <a:t>behavior </a:t>
            </a:r>
            <a:r>
              <a:rPr lang="en-US" altLang="zh-CN" dirty="0">
                <a:solidFill>
                  <a:srgbClr val="FF0000"/>
                </a:solidFill>
              </a:rPr>
              <a:t>prediction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motion detection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ad click through rate prediction; </a:t>
            </a:r>
            <a:endParaRPr lang="en-US" altLang="zh-CN" dirty="0" smtClean="0"/>
          </a:p>
          <a:p>
            <a:r>
              <a:rPr lang="en-US" altLang="zh-CN" dirty="0" smtClean="0"/>
              <a:t>malware </a:t>
            </a:r>
            <a:r>
              <a:rPr lang="en-US" altLang="zh-CN" dirty="0"/>
              <a:t>classiﬁcation; </a:t>
            </a:r>
            <a:endParaRPr lang="en-US" altLang="zh-CN" dirty="0" smtClean="0"/>
          </a:p>
          <a:p>
            <a:r>
              <a:rPr lang="en-US" altLang="zh-CN" dirty="0" smtClean="0"/>
              <a:t>product </a:t>
            </a:r>
            <a:r>
              <a:rPr lang="en-US" altLang="zh-CN" dirty="0"/>
              <a:t>categorization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hazard risk prediction; </a:t>
            </a:r>
            <a:endParaRPr lang="en-US" altLang="zh-CN" dirty="0" smtClean="0"/>
          </a:p>
          <a:p>
            <a:r>
              <a:rPr lang="en-US" altLang="zh-CN" dirty="0" smtClean="0"/>
              <a:t>massive </a:t>
            </a:r>
            <a:r>
              <a:rPr lang="en-US" altLang="zh-CN" dirty="0"/>
              <a:t>online course dropout rate prediction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0371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57416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数学细节说明</a:t>
            </a:r>
            <a:endParaRPr lang="zh-CN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 smtClean="0"/>
                  <a:t>Input</a:t>
                </a:r>
                <a:r>
                  <a:rPr lang="en-US" altLang="zh-CN" dirty="0" smtClean="0"/>
                  <a:t>:   </a:t>
                </a:r>
                <a:r>
                  <a:rPr lang="zh-CN" altLang="en-US" dirty="0" smtClean="0"/>
                  <a:t>研究对象给定数据集合</a:t>
                </a:r>
                <a:r>
                  <a:rPr lang="en-US" altLang="zh-CN" dirty="0" smtClean="0"/>
                  <a:t>D{(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)}      (|D|=n, dim(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)=m,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dirty="0" smtClean="0"/>
                  <a:t>)</a:t>
                </a:r>
              </a:p>
              <a:p>
                <a:r>
                  <a:rPr lang="zh-CN" altLang="en-US" sz="2400" dirty="0"/>
                  <a:t>树</a:t>
                </a:r>
                <a:r>
                  <a:rPr lang="zh-CN" altLang="en-US" sz="2400" dirty="0" smtClean="0"/>
                  <a:t>函数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3200" i="1" spc="6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200" i="1" spc="6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zh-CN" sz="3200" i="1" spc="600">
                                <a:solidFill>
                                  <a:prstClr val="black">
                                    <a:lumMod val="75000"/>
                                    <a:lumOff val="2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3200" spc="600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3200" i="1" spc="600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0" i="1" spc="600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200" b="0" i="1" spc="600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b="0" i="1" spc="600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3200" b="0" i="1" spc="60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b="0" i="1" spc="600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pc="600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3200" b="0" i="1" spc="600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3200" b="0" i="1" spc="60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3200" spc="600" dirty="0" smtClean="0"/>
              </a:p>
              <a:p>
                <a:r>
                  <a:rPr lang="en-US" altLang="zh-CN" b="0" i="0" dirty="0" smtClean="0">
                    <a:latin typeface="Cambria Math" panose="02040503050406030204" pitchFamily="18" charset="0"/>
                  </a:rPr>
                  <a:t>       </a:t>
                </a:r>
                <a:r>
                  <a:rPr lang="en-US" altLang="zh-CN" dirty="0" smtClean="0"/>
                  <a:t>where </a:t>
                </a:r>
                <a:r>
                  <a:rPr lang="en-US" altLang="zh-CN" dirty="0"/>
                  <a:t>F = {f(x)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CN" dirty="0" smtClean="0"/>
                  <a:t>(x</a:t>
                </a:r>
                <a:r>
                  <a:rPr lang="en-US" altLang="zh-CN" dirty="0"/>
                  <a:t>)}(q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→ </a:t>
                </a:r>
                <a:r>
                  <a:rPr lang="en-US" altLang="zh-CN" dirty="0" err="1"/>
                  <a:t>T,w</a:t>
                </a:r>
                <a:r>
                  <a:rPr lang="en-US" altLang="zh-CN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 smtClean="0"/>
                  <a:t>)</a:t>
                </a:r>
              </a:p>
              <a:p>
                <a:endParaRPr lang="zh-CN" altLang="en-US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1" t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4800" dirty="0" smtClean="0"/>
                  <a:t>如何获得函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4800" i="1">
                            <a:latin typeface="Cambria Math" panose="02040503050406030204" pitchFamily="18" charset="0"/>
                          </a:rPr>
                          <m:t>数</m:t>
                        </m:r>
                        <m:r>
                          <m:rPr>
                            <m:sty m:val="p"/>
                          </m:rPr>
                          <a:rPr lang="en-US" altLang="zh-CN" sz="4800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4800" dirty="0" smtClean="0"/>
                  <a:t>？</a:t>
                </a:r>
                <a:endParaRPr lang="zh-CN" altLang="en-US" sz="480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191" t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9710" y="2048047"/>
            <a:ext cx="8596668" cy="4577836"/>
          </a:xfrm>
        </p:spPr>
        <p:txBody>
          <a:bodyPr>
            <a:normAutofit lnSpcReduction="10000"/>
          </a:bodyPr>
          <a:lstStyle/>
          <a:p>
            <a:r>
              <a:rPr lang="zh-CN" altLang="en-US" sz="3600" dirty="0" smtClean="0"/>
              <a:t>贪婪算法，逐步迭代。</a:t>
            </a:r>
            <a:endParaRPr lang="en-US" altLang="zh-CN" sz="3600" dirty="0" smtClean="0"/>
          </a:p>
          <a:p>
            <a:r>
              <a:rPr lang="zh-CN" altLang="en-US" sz="3600" dirty="0" smtClean="0"/>
              <a:t>目标函数</a:t>
            </a:r>
            <a:r>
              <a:rPr lang="en-US" altLang="zh-CN" sz="3600" dirty="0" smtClean="0"/>
              <a:t>——</a:t>
            </a:r>
            <a:r>
              <a:rPr lang="zh-CN" altLang="en-US" sz="3600" dirty="0" smtClean="0"/>
              <a:t>树结构评分函数</a:t>
            </a:r>
            <a:endParaRPr lang="en-US" altLang="zh-CN" sz="3600" dirty="0" smtClean="0"/>
          </a:p>
          <a:p>
            <a:endParaRPr lang="en-US" altLang="zh-CN" sz="3600" dirty="0" smtClean="0"/>
          </a:p>
          <a:p>
            <a:endParaRPr lang="en-US" altLang="zh-CN" sz="3600" dirty="0"/>
          </a:p>
          <a:p>
            <a:endParaRPr lang="en-US" altLang="zh-CN" sz="3600" dirty="0" smtClean="0"/>
          </a:p>
          <a:p>
            <a:endParaRPr lang="en-US" altLang="zh-CN" sz="3600" dirty="0"/>
          </a:p>
          <a:p>
            <a:pPr marL="0" indent="0">
              <a:buNone/>
            </a:pPr>
            <a:r>
              <a:rPr lang="zh-CN" altLang="en-US" sz="3600" dirty="0" smtClean="0"/>
              <a:t>请注意蓝色部分为正则项，防止过拟合</a:t>
            </a:r>
            <a:endParaRPr lang="en-US" altLang="zh-CN" sz="3600" dirty="0" smtClean="0"/>
          </a:p>
          <a:p>
            <a:pPr marL="0" indent="0">
              <a:buNone/>
            </a:pP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88" y="3404943"/>
            <a:ext cx="7034652" cy="18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5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4116" y="103164"/>
            <a:ext cx="8596668" cy="57208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目标函数（</a:t>
            </a:r>
            <a:r>
              <a:rPr lang="zh-CN" altLang="en-US" dirty="0" smtClean="0">
                <a:solidFill>
                  <a:srgbClr val="7030A0"/>
                </a:solidFill>
              </a:rPr>
              <a:t>核心</a:t>
            </a:r>
            <a:r>
              <a:rPr lang="zh-CN" altLang="en-US" dirty="0" smtClean="0"/>
              <a:t>）具体</a:t>
            </a:r>
            <a:r>
              <a:rPr lang="zh-CN" altLang="en-US" dirty="0" smtClean="0"/>
              <a:t>说明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6" y="675250"/>
            <a:ext cx="8268908" cy="34039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51876" y="4079244"/>
                <a:ext cx="8268908" cy="2246769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1. </a:t>
                </a:r>
                <a:r>
                  <a:rPr lang="en-US" altLang="zh-CN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l(y,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)</a:t>
                </a:r>
                <a:r>
                  <a:rPr lang="zh-CN" altLang="en-US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是任一个可导的凸函数，比如平方函数</a:t>
                </a:r>
                <a:endParaRPr lang="en-US" altLang="zh-CN" sz="28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  <a:p>
                <a:r>
                  <a:rPr lang="en-US" altLang="zh-CN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2. T</a:t>
                </a:r>
                <a:r>
                  <a:rPr lang="zh-CN" altLang="en-US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是树叶子总数目，</a:t>
                </a:r>
                <a:r>
                  <a:rPr lang="en-US" altLang="zh-CN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w</a:t>
                </a:r>
                <a:r>
                  <a:rPr lang="zh-CN" altLang="en-US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为叶子值，对一棵树来说就是一个多维向量</a:t>
                </a:r>
                <a:endParaRPr lang="en-US" altLang="zh-CN" sz="28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  <a:p>
                <a:r>
                  <a:rPr lang="en-US" altLang="zh-CN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3. </a:t>
                </a:r>
                <a:r>
                  <a:rPr lang="el-GR" altLang="zh-CN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γ</a:t>
                </a:r>
                <a:r>
                  <a:rPr lang="en-US" altLang="zh-CN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,</a:t>
                </a:r>
                <a:r>
                  <a:rPr lang="el-GR" altLang="zh-CN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λ</a:t>
                </a:r>
                <a:r>
                  <a:rPr lang="zh-CN" altLang="en-US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是已知正值系数，可自由设置，</a:t>
                </a:r>
                <a:r>
                  <a:rPr lang="en-US" altLang="zh-CN" sz="2800" dirty="0" err="1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xgboost</a:t>
                </a:r>
                <a:r>
                  <a:rPr lang="zh-CN" altLang="en-US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程序中默认均是</a:t>
                </a:r>
                <a:r>
                  <a:rPr lang="en-US" altLang="zh-CN" sz="2800" dirty="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1</a:t>
                </a:r>
                <a:endParaRPr lang="zh-CN" altLang="en-US"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76" y="4079244"/>
                <a:ext cx="8268908" cy="2246769"/>
              </a:xfrm>
              <a:prstGeom prst="rect">
                <a:avLst/>
              </a:prstGeom>
              <a:blipFill>
                <a:blip r:embed="rId3"/>
                <a:stretch>
                  <a:fillRect l="-1618" t="-3226" r="-147" b="-7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12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677334" y="609600"/>
                <a:ext cx="8596668" cy="1935892"/>
              </a:xfrm>
            </p:spPr>
            <p:txBody>
              <a:bodyPr>
                <a:normAutofit fontScale="90000"/>
              </a:bodyPr>
              <a:lstStyle/>
              <a:p>
                <a:r>
                  <a:rPr lang="zh-CN" altLang="en-US" dirty="0" smtClean="0"/>
                  <a:t>分支原则：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sz="3100" dirty="0" smtClean="0"/>
                  <a:t>枚举法，选取使得目标函数取值最大的特征进行</a:t>
                </a:r>
                <a:r>
                  <a:rPr lang="zh-CN" altLang="en-US" sz="3100" dirty="0" smtClean="0"/>
                  <a:t>分支</a:t>
                </a:r>
                <a:r>
                  <a:rPr lang="en-US" altLang="zh-CN" sz="3100" dirty="0" smtClean="0"/>
                  <a:t/>
                </a:r>
                <a:br>
                  <a:rPr lang="en-US" altLang="zh-CN" sz="3100" dirty="0" smtClean="0"/>
                </a:br>
                <a:r>
                  <a:rPr lang="en-US" altLang="zh-CN" sz="3100" dirty="0" smtClean="0"/>
                  <a:t>1.</a:t>
                </a:r>
                <a:r>
                  <a:rPr lang="zh-CN" altLang="en-US" sz="3100" dirty="0" smtClean="0"/>
                  <a:t>首先将矩阵</a:t>
                </a:r>
                <a:r>
                  <a:rPr lang="en-US" altLang="zh-CN" sz="3100" dirty="0" smtClean="0"/>
                  <a:t>X{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1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31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CN" sz="3100" dirty="0" smtClean="0"/>
                  <a:t>}</a:t>
                </a:r>
                <a:r>
                  <a:rPr lang="zh-CN" altLang="en-US" sz="3100" dirty="0" smtClean="0"/>
                  <a:t>预排序</a:t>
                </a:r>
                <a:r>
                  <a:rPr lang="zh-CN" altLang="en-US" sz="3100" dirty="0" smtClean="0"/>
                  <a:t>（</a:t>
                </a:r>
                <a:r>
                  <a:rPr lang="zh-CN" altLang="en-US" sz="3100" dirty="0"/>
                  <a:t>行数代表样本，列数代表特征维数</a:t>
                </a:r>
                <a:r>
                  <a:rPr lang="zh-CN" altLang="en-US" sz="3100" dirty="0" smtClean="0"/>
                  <a:t>）</a:t>
                </a:r>
                <a:r>
                  <a:rPr lang="en-US" altLang="zh-CN" sz="3100" dirty="0" smtClean="0"/>
                  <a:t/>
                </a:r>
                <a:br>
                  <a:rPr lang="en-US" altLang="zh-CN" sz="3100" dirty="0" smtClean="0"/>
                </a:br>
                <a:r>
                  <a:rPr lang="en-US" altLang="zh-CN" sz="3100" dirty="0" smtClean="0"/>
                  <a:t/>
                </a:r>
                <a:br>
                  <a:rPr lang="en-US" altLang="zh-CN" sz="3100" dirty="0" smtClean="0"/>
                </a:br>
                <a:r>
                  <a:rPr lang="en-US" altLang="zh-CN" sz="3100" dirty="0" smtClean="0"/>
                  <a:t>2.</a:t>
                </a:r>
                <a:r>
                  <a:rPr lang="zh-CN" altLang="en-US" sz="3100" dirty="0" smtClean="0"/>
                  <a:t>遍历每个可能分点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100" i="1">
                            <a:latin typeface="Cambria Math" panose="02040503050406030204" pitchFamily="18" charset="0"/>
                          </a:rPr>
                          <m:t>jk</m:t>
                        </m:r>
                      </m:sub>
                    </m:sSub>
                  </m:oMath>
                </a14:m>
                <a:r>
                  <a:rPr lang="en-US" altLang="zh-CN" sz="3100" dirty="0" smtClean="0"/>
                  <a:t>,</a:t>
                </a:r>
                <a:r>
                  <a:rPr lang="zh-CN" altLang="en-US" sz="3100" dirty="0" smtClean="0"/>
                  <a:t>考察目标函数得分大小</a:t>
                </a:r>
                <a:r>
                  <a:rPr lang="en-US" altLang="zh-CN" sz="3100" dirty="0" smtClean="0"/>
                  <a:t/>
                </a:r>
                <a:br>
                  <a:rPr lang="en-US" altLang="zh-CN" sz="3100" dirty="0" smtClean="0"/>
                </a:br>
                <a:endParaRPr lang="zh-CN" altLang="en-US" sz="3100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7334" y="609600"/>
                <a:ext cx="8596668" cy="1935892"/>
              </a:xfrm>
              <a:blipFill>
                <a:blip r:embed="rId2"/>
                <a:stretch>
                  <a:fillRect l="-1773" t="-5346" r="-284" b="-50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50" y="4328608"/>
            <a:ext cx="8035635" cy="214146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93004" y="3698307"/>
                <a:ext cx="6873035" cy="630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 smtClean="0"/>
                  <a:t>可简化为求下函数取值最大的分点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jk</m:t>
                        </m:r>
                      </m:sub>
                    </m:sSub>
                  </m:oMath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04" y="3698307"/>
                <a:ext cx="6873035" cy="630301"/>
              </a:xfrm>
              <a:prstGeom prst="rect">
                <a:avLst/>
              </a:prstGeom>
              <a:blipFill>
                <a:blip r:embed="rId4"/>
                <a:stretch>
                  <a:fillRect l="-2216" t="-9709" b="-27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9372"/>
          </a:xfrm>
        </p:spPr>
        <p:txBody>
          <a:bodyPr/>
          <a:lstStyle/>
          <a:p>
            <a:r>
              <a:rPr lang="zh-CN" altLang="en-US" dirty="0" smtClean="0"/>
              <a:t>推导过程：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8860" y="1239830"/>
                <a:ext cx="8596668" cy="4276579"/>
              </a:xfr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zh-CN" dirty="0" smtClean="0"/>
                  <a:t>1.</a:t>
                </a:r>
                <a:r>
                  <a:rPr lang="zh-CN" altLang="en-US" sz="2400" dirty="0" smtClean="0"/>
                  <a:t>代入假定新增函数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到目标函数中</a:t>
                </a:r>
                <a:endParaRPr lang="en-US" altLang="zh-CN" sz="2400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 smtClean="0"/>
                  <a:t>2.</a:t>
                </a:r>
                <a:r>
                  <a:rPr lang="zh-CN" altLang="en-US" sz="2400" dirty="0" smtClean="0"/>
                  <a:t>泰勒展开二阶项为下式：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en-US" altLang="zh-CN" dirty="0" smtClean="0"/>
                  <a:t>3.</a:t>
                </a:r>
                <a:r>
                  <a:rPr lang="zh-CN" altLang="en-US" sz="2400" dirty="0" smtClean="0"/>
                  <a:t>除去常数项，化简为下式：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860" y="1239830"/>
                <a:ext cx="8596668" cy="4276579"/>
              </a:xfrm>
              <a:blipFill>
                <a:blip r:embed="rId2"/>
                <a:stretch>
                  <a:fillRect l="-142" t="-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49" y="1637347"/>
            <a:ext cx="6749855" cy="8385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48" y="2929828"/>
            <a:ext cx="6749855" cy="8965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26" y="4280326"/>
            <a:ext cx="6630351" cy="10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615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推导过程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0407" y="1195753"/>
            <a:ext cx="8596668" cy="5662247"/>
          </a:xfrm>
        </p:spPr>
        <p:txBody>
          <a:bodyPr/>
          <a:lstStyle/>
          <a:p>
            <a:r>
              <a:rPr lang="zh-CN" altLang="en-US" sz="2800" b="1" dirty="0" smtClean="0"/>
              <a:t>利用指标集合函数转化求和</a:t>
            </a:r>
            <a:r>
              <a:rPr lang="zh-CN" altLang="en-US" sz="2800" b="1" dirty="0" smtClean="0"/>
              <a:t>指标（</a:t>
            </a:r>
            <a:r>
              <a:rPr lang="zh-CN" altLang="en-US" sz="2800" b="1" dirty="0" smtClean="0">
                <a:solidFill>
                  <a:srgbClr val="7030A0"/>
                </a:solidFill>
              </a:rPr>
              <a:t>出彩点</a:t>
            </a:r>
            <a:r>
              <a:rPr lang="zh-CN" altLang="en-US" sz="2800" b="1" dirty="0" smtClean="0"/>
              <a:t>）</a:t>
            </a:r>
            <a:endParaRPr lang="en-US" altLang="zh-CN" sz="2800" b="1" dirty="0" smtClean="0"/>
          </a:p>
          <a:p>
            <a:endParaRPr lang="en-US" altLang="zh-CN" sz="2800" b="1" dirty="0"/>
          </a:p>
          <a:p>
            <a:endParaRPr lang="en-US" altLang="zh-CN" sz="2800" b="1" dirty="0" smtClean="0"/>
          </a:p>
          <a:p>
            <a:endParaRPr lang="en-US" altLang="zh-CN" sz="2800" b="1" dirty="0"/>
          </a:p>
          <a:p>
            <a:pPr marL="0" indent="0">
              <a:buNone/>
            </a:pPr>
            <a:endParaRPr lang="en-US" altLang="zh-CN" sz="2800" b="1" dirty="0"/>
          </a:p>
          <a:p>
            <a:r>
              <a:rPr lang="zh-CN" altLang="en-US" sz="2800" b="1" dirty="0" smtClean="0"/>
              <a:t>视为</a:t>
            </a:r>
            <a:r>
              <a:rPr lang="zh-CN" altLang="en-US" sz="2800" b="1" dirty="0"/>
              <a:t>关于</a:t>
            </a:r>
            <a:r>
              <a:rPr lang="en-US" altLang="zh-CN" sz="2800" b="1" dirty="0" smtClean="0"/>
              <a:t>w</a:t>
            </a:r>
            <a:r>
              <a:rPr lang="zh-CN" altLang="en-US" sz="2800" b="1" dirty="0" smtClean="0"/>
              <a:t>的二次函数，求出最小值与最小值点</a:t>
            </a:r>
            <a:endParaRPr lang="en-US" altLang="zh-CN" sz="2800" b="1" dirty="0" smtClean="0"/>
          </a:p>
          <a:p>
            <a:r>
              <a:rPr lang="zh-CN" altLang="en-US" sz="2400" b="1" dirty="0" smtClean="0"/>
              <a:t>最小值</a:t>
            </a:r>
            <a:endParaRPr lang="en-US" altLang="zh-CN" sz="2400" b="1" dirty="0" smtClean="0"/>
          </a:p>
          <a:p>
            <a:endParaRPr lang="en-US" altLang="zh-CN" sz="2400" b="1" dirty="0"/>
          </a:p>
          <a:p>
            <a:endParaRPr lang="en-US" altLang="zh-CN" sz="2400" b="1" dirty="0" smtClean="0"/>
          </a:p>
          <a:p>
            <a:r>
              <a:rPr lang="zh-CN" altLang="en-US" sz="2400" b="1" dirty="0"/>
              <a:t>最小值</a:t>
            </a:r>
            <a:r>
              <a:rPr lang="zh-CN" altLang="en-US" sz="2400" b="1" dirty="0" smtClean="0"/>
              <a:t>点（树结构得分函数）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81908"/>
            <a:ext cx="7602049" cy="2066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57" y="4572365"/>
            <a:ext cx="6127026" cy="970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41" y="5781235"/>
            <a:ext cx="6283203" cy="83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3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102"/>
          </a:xfrm>
        </p:spPr>
        <p:txBody>
          <a:bodyPr/>
          <a:lstStyle/>
          <a:p>
            <a:r>
              <a:rPr lang="zh-CN" altLang="en-US" dirty="0" smtClean="0"/>
              <a:t>推导过程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94229"/>
            <a:ext cx="8596668" cy="4747134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不可能计算所有树结构，利用贪心算法进行分支</a:t>
            </a:r>
            <a:r>
              <a:rPr lang="en-US" altLang="zh-CN" sz="3200" dirty="0" smtClean="0"/>
              <a:t>,</a:t>
            </a:r>
            <a:r>
              <a:rPr lang="zh-CN" altLang="en-US" sz="3200" dirty="0" smtClean="0"/>
              <a:t>计算特征增益，选择最大的进行分支</a:t>
            </a:r>
            <a:endParaRPr lang="en-US" altLang="zh-CN" sz="3200" dirty="0" smtClean="0"/>
          </a:p>
          <a:p>
            <a:endParaRPr lang="en-US" altLang="zh-CN" sz="3200" dirty="0" smtClean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2" y="2413427"/>
            <a:ext cx="8708538" cy="55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0898"/>
          </a:xfrm>
        </p:spPr>
        <p:txBody>
          <a:bodyPr/>
          <a:lstStyle/>
          <a:p>
            <a:r>
              <a:rPr lang="zh-CN" altLang="en-US" dirty="0" smtClean="0"/>
              <a:t>分支点算法伪代码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54" y="1223963"/>
            <a:ext cx="8130929" cy="4818062"/>
          </a:xfrm>
        </p:spPr>
      </p:pic>
    </p:spTree>
    <p:extLst>
      <p:ext uri="{BB962C8B-B14F-4D97-AF65-F5344CB8AC3E}">
        <p14:creationId xmlns:p14="http://schemas.microsoft.com/office/powerpoint/2010/main" val="176955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148282"/>
            <a:ext cx="8596668" cy="1075038"/>
          </a:xfrm>
        </p:spPr>
        <p:txBody>
          <a:bodyPr>
            <a:normAutofit fontScale="90000"/>
          </a:bodyPr>
          <a:lstStyle/>
          <a:p>
            <a:r>
              <a:rPr lang="zh-CN" altLang="en-US" sz="7200" dirty="0" smtClean="0"/>
              <a:t>目录</a:t>
            </a:r>
            <a:endParaRPr lang="zh-CN" altLang="en-US" sz="7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23321"/>
            <a:ext cx="8596668" cy="52516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 smtClean="0">
                <a:hlinkClick r:id="rId2" action="ppaction://hlinksldjump"/>
              </a:rPr>
              <a:t>算法原理说明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zh-CN" altLang="en-US" sz="2800" dirty="0" smtClean="0">
                <a:hlinkClick r:id="rId3" action="ppaction://hlinksldjump"/>
              </a:rPr>
              <a:t>数学细节说明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en-US" altLang="zh-CN" sz="2800" dirty="0" err="1" smtClean="0">
                <a:solidFill>
                  <a:srgbClr val="92D050"/>
                </a:solidFill>
              </a:rPr>
              <a:t>Xgboost</a:t>
            </a:r>
            <a:r>
              <a:rPr lang="zh-CN" altLang="en-US" sz="2800" dirty="0" smtClean="0">
                <a:hlinkClick r:id="rId4" action="ppaction://hlinksldjump"/>
              </a:rPr>
              <a:t>程序调参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zh-CN" altLang="en-US" sz="2800" dirty="0">
                <a:hlinkClick r:id="rId5" action="ppaction://hlinksldjump"/>
              </a:rPr>
              <a:t>一</a:t>
            </a:r>
            <a:r>
              <a:rPr lang="zh-CN" altLang="en-US" sz="2800" dirty="0" smtClean="0">
                <a:hlinkClick r:id="rId5" action="ppaction://hlinksldjump"/>
              </a:rPr>
              <a:t>个具体的例子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zh-CN" altLang="en-US" sz="2800" dirty="0">
                <a:hlinkClick r:id="rId6" action="ppaction://hlinksldjump"/>
              </a:rPr>
              <a:t>比</a:t>
            </a:r>
            <a:r>
              <a:rPr lang="zh-CN" altLang="en-US" sz="2800" dirty="0" smtClean="0">
                <a:hlinkClick r:id="rId6" action="ppaction://hlinksldjump"/>
              </a:rPr>
              <a:t>你更快</a:t>
            </a:r>
            <a:r>
              <a:rPr lang="en-US" altLang="zh-CN" sz="2800" dirty="0" smtClean="0">
                <a:hlinkClick r:id="rId6" action="ppaction://hlinksldjump"/>
              </a:rPr>
              <a:t>——</a:t>
            </a:r>
            <a:r>
              <a:rPr lang="zh-CN" altLang="en-US" sz="2800" dirty="0" smtClean="0">
                <a:hlinkClick r:id="rId6" action="ppaction://hlinksldjump"/>
              </a:rPr>
              <a:t>算法延伸与比赛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endParaRPr lang="en-US" altLang="zh-CN" sz="2800" dirty="0" smtClean="0"/>
          </a:p>
          <a:p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0969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20726"/>
          </a:xfrm>
        </p:spPr>
        <p:txBody>
          <a:bodyPr>
            <a:noAutofit/>
          </a:bodyPr>
          <a:lstStyle/>
          <a:p>
            <a:r>
              <a:rPr lang="zh-CN" altLang="en-US" sz="5400" dirty="0" smtClean="0"/>
              <a:t>剪枝操作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46521"/>
            <a:ext cx="8596668" cy="388077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预剪枝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   未达到某个分叉增益阈值，可以不分裂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r>
              <a:rPr lang="zh-CN" altLang="en-US" sz="2800" dirty="0"/>
              <a:t>后</a:t>
            </a:r>
            <a:r>
              <a:rPr lang="zh-CN" altLang="en-US" sz="2800" dirty="0" smtClean="0"/>
              <a:t>剪枝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err="1" smtClean="0"/>
              <a:t>XGBoost</a:t>
            </a:r>
            <a:r>
              <a:rPr lang="zh-CN" altLang="en-US" sz="2800" dirty="0" smtClean="0"/>
              <a:t>会优先分裂到指定的最大树深度，再回过头剪枝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361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154745"/>
            <a:ext cx="8596668" cy="745587"/>
          </a:xfrm>
        </p:spPr>
        <p:txBody>
          <a:bodyPr>
            <a:normAutofit fontScale="90000"/>
          </a:bodyPr>
          <a:lstStyle/>
          <a:p>
            <a:r>
              <a:rPr lang="zh-CN" altLang="en-US" sz="4400" dirty="0" smtClean="0"/>
              <a:t>细节优化</a:t>
            </a:r>
            <a:endParaRPr lang="zh-CN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790832"/>
                <a:ext cx="8596668" cy="6067167"/>
              </a:xfr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 lnSpcReduction="10000"/>
              </a:bodyPr>
              <a:lstStyle/>
              <a:p>
                <a:r>
                  <a:rPr lang="zh-CN" altLang="en-US" sz="3200" b="1" dirty="0" smtClean="0"/>
                  <a:t>针对大</a:t>
                </a:r>
                <a:r>
                  <a:rPr lang="zh-CN" altLang="en-US" sz="3200" b="1" dirty="0" smtClean="0"/>
                  <a:t>数据（工程系统优化）：</a:t>
                </a:r>
                <a:endParaRPr lang="en-US" altLang="zh-CN" sz="3200" b="1" dirty="0" smtClean="0"/>
              </a:p>
              <a:p>
                <a:pPr marL="400050" lvl="1" indent="0">
                  <a:spcBef>
                    <a:spcPts val="1800"/>
                  </a:spcBef>
                  <a:buNone/>
                </a:pPr>
                <a:r>
                  <a:rPr lang="en-US" altLang="zh-CN" sz="2600" b="1" dirty="0" smtClean="0"/>
                  <a:t> </a:t>
                </a:r>
                <a:r>
                  <a:rPr lang="en-US" altLang="zh-CN" sz="3000" b="1" dirty="0" smtClean="0">
                    <a:solidFill>
                      <a:srgbClr val="FF0000"/>
                    </a:solidFill>
                  </a:rPr>
                  <a:t>block</a:t>
                </a:r>
                <a:r>
                  <a:rPr lang="zh-CN" altLang="en-US" sz="3000" b="1" dirty="0" smtClean="0">
                    <a:solidFill>
                      <a:srgbClr val="FF0000"/>
                    </a:solidFill>
                  </a:rPr>
                  <a:t>块技术</a:t>
                </a:r>
                <a:r>
                  <a:rPr lang="zh-CN" altLang="en-US" sz="2600" b="1" dirty="0" smtClean="0"/>
                  <a:t>：训练前将数据预先排序为</a:t>
                </a:r>
                <a:r>
                  <a:rPr lang="en-US" altLang="zh-CN" sz="2600" b="1" dirty="0" smtClean="0"/>
                  <a:t>block</a:t>
                </a:r>
                <a:r>
                  <a:rPr lang="zh-CN" altLang="en-US" sz="2600" b="1" dirty="0" smtClean="0"/>
                  <a:t>，训练过程中重复使用，减少计算量</a:t>
                </a:r>
                <a:endParaRPr lang="en-US" altLang="zh-CN" sz="2600" b="1" dirty="0" smtClean="0"/>
              </a:p>
              <a:p>
                <a:pPr marL="400050" lvl="1" indent="0">
                  <a:spcBef>
                    <a:spcPts val="1800"/>
                  </a:spcBef>
                  <a:buNone/>
                </a:pPr>
                <a:r>
                  <a:rPr lang="zh-CN" altLang="en-US" sz="3400" b="1" dirty="0" smtClean="0">
                    <a:solidFill>
                      <a:srgbClr val="FF0000"/>
                    </a:solidFill>
                  </a:rPr>
                  <a:t>列抽样</a:t>
                </a:r>
                <a:r>
                  <a:rPr lang="zh-CN" altLang="en-US" sz="2600" b="1" dirty="0" smtClean="0"/>
                  <a:t>：针对特征冗余</a:t>
                </a:r>
                <a:endParaRPr lang="en-US" altLang="zh-CN" sz="2600" b="1" dirty="0" smtClean="0"/>
              </a:p>
              <a:p>
                <a:pPr marL="400050" lvl="1" indent="0">
                  <a:spcBef>
                    <a:spcPts val="1800"/>
                  </a:spcBef>
                  <a:buNone/>
                </a:pPr>
                <a:r>
                  <a:rPr lang="en-US" altLang="zh-CN" sz="2600" b="1" dirty="0" smtClean="0">
                    <a:solidFill>
                      <a:srgbClr val="FF0000"/>
                    </a:solidFill>
                  </a:rPr>
                  <a:t>Weighted Quantile </a:t>
                </a:r>
                <a:r>
                  <a:rPr lang="en-US" altLang="zh-CN" sz="2600" b="1" dirty="0" smtClean="0">
                    <a:solidFill>
                      <a:srgbClr val="FF0000"/>
                    </a:solidFill>
                  </a:rPr>
                  <a:t>Sketch</a:t>
                </a:r>
                <a:r>
                  <a:rPr lang="zh-CN" altLang="en-US" sz="2600" b="1" dirty="0" smtClean="0">
                    <a:solidFill>
                      <a:srgbClr val="FF0000"/>
                    </a:solidFill>
                  </a:rPr>
                  <a:t>（</a:t>
                </a:r>
                <a:r>
                  <a:rPr lang="zh-CN" altLang="en-US" sz="2600" b="1" dirty="0" smtClean="0">
                    <a:solidFill>
                      <a:srgbClr val="7030A0"/>
                    </a:solidFill>
                  </a:rPr>
                  <a:t>出彩点</a:t>
                </a:r>
                <a:r>
                  <a:rPr lang="zh-CN" altLang="en-US" sz="2600" b="1" dirty="0" smtClean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sz="3000" b="1" dirty="0" smtClean="0"/>
                  <a:t>：</a:t>
                </a:r>
                <a:r>
                  <a:rPr lang="zh-CN" altLang="en-US" sz="2200" b="1" dirty="0" smtClean="0"/>
                  <a:t>利用</a:t>
                </a:r>
                <a:r>
                  <a:rPr lang="zh-CN" altLang="en-US" sz="2200" b="1" dirty="0"/>
                  <a:t>二</a:t>
                </a:r>
                <a:r>
                  <a:rPr lang="zh-CN" altLang="en-US" sz="2200" b="1" dirty="0" smtClean="0"/>
                  <a:t>阶导数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2200" b="1" i="1">
                        <a:latin typeface="Cambria Math" panose="02040503050406030204" pitchFamily="18" charset="0"/>
                      </a:rPr>
                      <m:t>作为</m:t>
                    </m:r>
                  </m:oMath>
                </a14:m>
                <a:r>
                  <a:rPr lang="zh-CN" altLang="en-US" sz="2200" b="1" dirty="0" smtClean="0"/>
                  <a:t>权重，利用自定义</a:t>
                </a:r>
                <a:r>
                  <a:rPr lang="en-US" altLang="zh-CN" sz="2200" b="1" dirty="0" smtClean="0"/>
                  <a:t>rank </a:t>
                </a:r>
                <a:r>
                  <a:rPr lang="zh-CN" altLang="en-US" sz="2200" b="1" dirty="0" smtClean="0"/>
                  <a:t>函数进行排序选取合适的属性分叉边界点</a:t>
                </a:r>
                <a:endParaRPr lang="en-US" altLang="zh-CN" sz="2200" b="1" dirty="0" smtClean="0"/>
              </a:p>
              <a:p>
                <a:pPr marL="400050" lvl="1" indent="0">
                  <a:spcBef>
                    <a:spcPts val="3000"/>
                  </a:spcBef>
                  <a:buNone/>
                </a:pPr>
                <a:r>
                  <a:rPr lang="en-US" altLang="zh-CN" sz="2600" b="1" dirty="0" smtClean="0">
                    <a:solidFill>
                      <a:srgbClr val="FF0000"/>
                    </a:solidFill>
                  </a:rPr>
                  <a:t>cache-aware access</a:t>
                </a:r>
                <a:r>
                  <a:rPr lang="zh-CN" altLang="en-US" sz="2600" b="1" dirty="0" smtClean="0"/>
                  <a:t>：合理设置</a:t>
                </a:r>
                <a:r>
                  <a:rPr lang="en-US" altLang="zh-CN" sz="2600" b="1" dirty="0" smtClean="0"/>
                  <a:t>block</a:t>
                </a:r>
                <a:r>
                  <a:rPr lang="zh-CN" altLang="en-US" sz="2600" b="1" dirty="0" smtClean="0"/>
                  <a:t>大小，充分利用</a:t>
                </a:r>
                <a:r>
                  <a:rPr lang="en-US" altLang="zh-CN" sz="2600" b="1" dirty="0" smtClean="0"/>
                  <a:t>CPU</a:t>
                </a:r>
                <a:r>
                  <a:rPr lang="zh-CN" altLang="en-US" sz="2600" b="1" dirty="0" smtClean="0"/>
                  <a:t>读取缓存进行加速</a:t>
                </a:r>
                <a:endParaRPr lang="en-US" altLang="zh-CN" sz="2600" b="1" dirty="0" smtClean="0"/>
              </a:p>
              <a:p>
                <a:pPr marL="400050" lvl="1" indent="0">
                  <a:spcBef>
                    <a:spcPts val="1800"/>
                  </a:spcBef>
                  <a:buNone/>
                </a:pPr>
                <a:r>
                  <a:rPr lang="en-US" altLang="zh-CN" sz="3000" b="1" dirty="0" smtClean="0">
                    <a:solidFill>
                      <a:srgbClr val="FF0000"/>
                    </a:solidFill>
                  </a:rPr>
                  <a:t>out-of-core</a:t>
                </a:r>
                <a:r>
                  <a:rPr lang="zh-CN" altLang="en-US" sz="2600" b="1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200" dirty="0"/>
                  <a:t>通过将</a:t>
                </a:r>
                <a:r>
                  <a:rPr lang="en-US" altLang="zh-CN" sz="2200" dirty="0"/>
                  <a:t>block</a:t>
                </a:r>
                <a:r>
                  <a:rPr lang="zh-CN" altLang="en-US" sz="2200" dirty="0"/>
                  <a:t>压缩（</a:t>
                </a:r>
                <a:r>
                  <a:rPr lang="en-US" altLang="zh-CN" sz="2200" dirty="0"/>
                  <a:t>block </a:t>
                </a:r>
                <a:r>
                  <a:rPr lang="en-US" altLang="zh-CN" sz="2200" dirty="0" err="1"/>
                  <a:t>compressoin</a:t>
                </a:r>
                <a:r>
                  <a:rPr lang="zh-CN" altLang="en-US" sz="2200" dirty="0"/>
                  <a:t>）并存储到硬盘上，并且通过将</a:t>
                </a:r>
                <a:r>
                  <a:rPr lang="en-US" altLang="zh-CN" sz="2200" dirty="0"/>
                  <a:t>block</a:t>
                </a:r>
                <a:r>
                  <a:rPr lang="zh-CN" altLang="en-US" sz="2200" dirty="0"/>
                  <a:t>分区到多个硬盘上（</a:t>
                </a:r>
                <a:r>
                  <a:rPr lang="en-US" altLang="zh-CN" sz="2200" dirty="0"/>
                  <a:t>block </a:t>
                </a:r>
                <a:r>
                  <a:rPr lang="en-US" altLang="zh-CN" sz="2200" dirty="0" err="1"/>
                  <a:t>Sharding</a:t>
                </a:r>
                <a:r>
                  <a:rPr lang="zh-CN" altLang="en-US" sz="2200" dirty="0"/>
                  <a:t>）实现了更大的</a:t>
                </a:r>
                <a:r>
                  <a:rPr lang="en-US" altLang="zh-CN" sz="2200" dirty="0"/>
                  <a:t>IO </a:t>
                </a:r>
                <a:r>
                  <a:rPr lang="zh-CN" altLang="en-US" sz="2200" dirty="0"/>
                  <a:t>读写速度</a:t>
                </a:r>
                <a:endParaRPr lang="zh-CN" altLang="en-US" sz="3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790832"/>
                <a:ext cx="8596668" cy="6067167"/>
              </a:xfrm>
              <a:blipFill>
                <a:blip r:embed="rId2"/>
                <a:stretch>
                  <a:fillRect l="-991" t="-1904" r="-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7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0898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Weighted Quantile </a:t>
            </a:r>
            <a:r>
              <a:rPr lang="en-US" altLang="zh-CN" b="1" dirty="0" smtClean="0">
                <a:solidFill>
                  <a:srgbClr val="FF0000"/>
                </a:solidFill>
              </a:rPr>
              <a:t>Sketch</a:t>
            </a:r>
            <a:r>
              <a:rPr lang="zh-CN" altLang="en-US" b="1" dirty="0" smtClean="0">
                <a:solidFill>
                  <a:srgbClr val="FF0000"/>
                </a:solidFill>
              </a:rPr>
              <a:t>详解：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50499"/>
                <a:ext cx="8596668" cy="3995224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sz="2400" dirty="0" smtClean="0"/>
                  <a:t>记得我们分类时候选择属性以及属性分界点是怎么办吗？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sz="2400" dirty="0" smtClean="0"/>
              </a:p>
              <a:p>
                <a:r>
                  <a:rPr lang="zh-CN" altLang="en-US" sz="2400" dirty="0" smtClean="0"/>
                  <a:t>枚举法！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对于排序好的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jk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一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一</m:t>
                    </m:r>
                  </m:oMath>
                </a14:m>
                <a:r>
                  <a:rPr lang="zh-CN" altLang="en-US" sz="2400" dirty="0" smtClean="0"/>
                  <a:t>求它的增益函数，这对大数据来说是不现实的。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怎么办呢？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可不可以利用百分数？比如从小到大排序，选择第</a:t>
                </a:r>
                <a:r>
                  <a:rPr lang="en-US" altLang="zh-CN" sz="2400" dirty="0" smtClean="0"/>
                  <a:t>10%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20%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30%......90%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>100%</a:t>
                </a:r>
                <a:r>
                  <a:rPr lang="zh-CN" altLang="en-US" sz="2400" dirty="0" smtClean="0"/>
                  <a:t>的点作为候选分界点子集，从中选择呢？</a:t>
                </a:r>
                <a:endParaRPr lang="en-US" altLang="zh-CN" sz="24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50499"/>
                <a:ext cx="8596668" cy="3995224"/>
              </a:xfrm>
              <a:blipFill>
                <a:blip r:embed="rId2"/>
                <a:stretch>
                  <a:fillRect l="-426" t="-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5" y="1714940"/>
            <a:ext cx="7948246" cy="36307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9145" y="5620864"/>
            <a:ext cx="6850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Age , </a:t>
            </a:r>
            <a:r>
              <a:rPr lang="en-US" altLang="zh-CN" sz="4000" dirty="0" smtClean="0"/>
              <a:t>gender</a:t>
            </a:r>
            <a:r>
              <a:rPr lang="zh-CN" altLang="en-US" sz="4000" dirty="0" smtClean="0"/>
              <a:t>等都是属性，</a:t>
            </a:r>
            <a:r>
              <a:rPr lang="en-US" altLang="zh-CN" sz="4000" dirty="0" smtClean="0"/>
              <a:t>age</a:t>
            </a:r>
            <a:r>
              <a:rPr lang="zh-CN" altLang="en-US" sz="4000" dirty="0" smtClean="0"/>
              <a:t>的</a:t>
            </a:r>
            <a:r>
              <a:rPr lang="en-US" altLang="zh-CN" sz="4000" dirty="0" smtClean="0"/>
              <a:t>15</a:t>
            </a:r>
            <a:r>
              <a:rPr lang="zh-CN" altLang="en-US" sz="4000" dirty="0" smtClean="0"/>
              <a:t>是分界点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778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102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Weighted Quantile Sketch</a:t>
            </a:r>
            <a:r>
              <a:rPr lang="zh-CN" altLang="en-US" b="1" dirty="0">
                <a:solidFill>
                  <a:srgbClr val="FF0000"/>
                </a:solidFill>
              </a:rPr>
              <a:t>详解：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392702"/>
                <a:ext cx="8596668" cy="5465297"/>
              </a:xfrm>
            </p:spPr>
            <p:txBody>
              <a:bodyPr/>
              <a:lstStyle/>
              <a:p>
                <a:r>
                  <a:rPr lang="zh-CN" altLang="en-US" sz="2000" dirty="0" smtClean="0"/>
                  <a:t>可以不知道您注意没有，上一帧提到百分位法有一个默认的前提：所有数据的重要性都是一样的，也就是权重是等分的</a:t>
                </a:r>
                <a:r>
                  <a:rPr lang="en-US" altLang="zh-CN" sz="2000" dirty="0" smtClean="0"/>
                  <a:t>1/n.</a:t>
                </a:r>
                <a:r>
                  <a:rPr lang="zh-CN" altLang="en-US" sz="2000" dirty="0" smtClean="0"/>
                  <a:t>这样能够反映数据的真实分布吗？</a:t>
                </a:r>
                <a:endParaRPr lang="en-US" altLang="zh-CN" sz="2000" dirty="0" smtClean="0"/>
              </a:p>
              <a:p>
                <a:r>
                  <a:rPr lang="zh-CN" altLang="en-US" sz="2000" dirty="0"/>
                  <a:t>显然</a:t>
                </a:r>
                <a:r>
                  <a:rPr lang="zh-CN" altLang="en-US" sz="2000" dirty="0" smtClean="0"/>
                  <a:t>不行，我们可以看在</a:t>
                </a:r>
                <a:r>
                  <a:rPr lang="en-US" altLang="zh-CN" sz="2000" dirty="0" smtClean="0"/>
                  <a:t>LOSS</a:t>
                </a:r>
                <a:r>
                  <a:rPr lang="zh-CN" altLang="en-US" sz="2000" dirty="0" smtClean="0"/>
                  <a:t>目标函数中，我们每棵树拟合的是上一棵树的残差，换言之，每个数据重要性是不一样的，我们注意到如下公式：</a:t>
                </a:r>
                <a:endParaRPr lang="en-US" altLang="zh-CN" sz="2000" dirty="0" smtClean="0"/>
              </a:p>
              <a:p>
                <a:endParaRPr lang="en-US" altLang="zh-CN" sz="2000" dirty="0"/>
              </a:p>
              <a:p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sz="2000" dirty="0" smtClean="0">
                    <a:hlinkClick r:id="rId2" action="ppaction://hlinksldjump"/>
                  </a:rPr>
                  <a:t>小伙伴忘记出自哪里的点击这里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   化简配方得：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3200" b="1" dirty="0" smtClean="0">
                    <a:solidFill>
                      <a:srgbClr val="00B0F0"/>
                    </a:solidFill>
                  </a:rPr>
                  <a:t>看到没有二阶</a:t>
                </a:r>
                <a14:m>
                  <m:oMath xmlns:m="http://schemas.openxmlformats.org/officeDocument/2006/math">
                    <m:r>
                      <a:rPr lang="zh-CN" altLang="en-US" sz="32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导数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zh-CN" altLang="en-US" sz="32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3200" b="1" dirty="0" smtClean="0">
                    <a:solidFill>
                      <a:srgbClr val="00B0F0"/>
                    </a:solidFill>
                  </a:rPr>
                  <a:t>数据误差权重！！！</a:t>
                </a:r>
                <a:endParaRPr lang="zh-CN" altLang="en-US" sz="28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392702"/>
                <a:ext cx="8596668" cy="5465297"/>
              </a:xfrm>
              <a:blipFill>
                <a:blip r:embed="rId3"/>
                <a:stretch>
                  <a:fillRect l="-1773" t="-557" r="-1418" b="-1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33" y="3484183"/>
            <a:ext cx="5725551" cy="809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84" y="5431839"/>
            <a:ext cx="7524821" cy="74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2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8695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Weighted Quantile Sketch</a:t>
            </a:r>
            <a:r>
              <a:rPr lang="zh-CN" altLang="en-US" b="1" dirty="0">
                <a:solidFill>
                  <a:srgbClr val="FF0000"/>
                </a:solidFill>
              </a:rPr>
              <a:t>详解：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08295"/>
            <a:ext cx="8596668" cy="4733067"/>
          </a:xfrm>
        </p:spPr>
        <p:txBody>
          <a:bodyPr/>
          <a:lstStyle/>
          <a:p>
            <a:r>
              <a:rPr lang="zh-CN" altLang="en-US" sz="2000" dirty="0" smtClean="0"/>
              <a:t>首次启发，我们类比频数直方图思想，自定义</a:t>
            </a:r>
            <a:r>
              <a:rPr lang="en-US" altLang="zh-CN" sz="2000" dirty="0" smtClean="0"/>
              <a:t>rank</a:t>
            </a:r>
            <a:r>
              <a:rPr lang="zh-CN" altLang="en-US" sz="2000" dirty="0" smtClean="0"/>
              <a:t>函数  </a:t>
            </a:r>
            <a:r>
              <a:rPr lang="en-US" altLang="zh-CN" sz="2800" b="1" dirty="0" smtClean="0"/>
              <a:t>r(x)</a:t>
            </a:r>
          </a:p>
          <a:p>
            <a:endParaRPr lang="en-US" altLang="zh-CN" sz="2800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25" y="2006990"/>
            <a:ext cx="7440418" cy="22977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3212" y="1800665"/>
            <a:ext cx="104101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25" y="4373037"/>
            <a:ext cx="7440418" cy="18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3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8695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Weighted Quantile Sketch</a:t>
            </a:r>
            <a:r>
              <a:rPr lang="zh-CN" altLang="en-US" b="1" dirty="0">
                <a:solidFill>
                  <a:srgbClr val="FF0000"/>
                </a:solidFill>
              </a:rPr>
              <a:t>详解：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1569756"/>
                <a:ext cx="8596668" cy="4493916"/>
              </a:xfrm>
            </p:spPr>
            <p:txBody>
              <a:bodyPr>
                <a:normAutofit/>
              </a:bodyPr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         间隔</a:t>
                </a:r>
                <a:r>
                  <a:rPr lang="en-US" altLang="zh-CN" dirty="0" smtClean="0"/>
                  <a:t>&lt;</a:t>
                </a:r>
                <a:r>
                  <a:rPr lang="el-GR" altLang="zh-CN" dirty="0" smtClean="0"/>
                  <a:t>ε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pPr algn="r"/>
                <a:r>
                  <a:rPr lang="en-US" altLang="zh-CN" dirty="0" smtClean="0"/>
                  <a:t>   r(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）      </a:t>
                </a:r>
                <a:r>
                  <a:rPr lang="en-US" altLang="zh-CN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r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）</a:t>
                </a:r>
                <a:r>
                  <a:rPr lang="zh-CN" altLang="en-US" dirty="0" smtClean="0"/>
                  <a:t>          </a:t>
                </a:r>
                <a:r>
                  <a:rPr lang="en-US" altLang="zh-CN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r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）   </a:t>
                </a:r>
                <a:r>
                  <a:rPr lang="zh-CN" altLang="en-US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</a:t>
                </a:r>
                <a:r>
                  <a:rPr lang="en-US" altLang="zh-CN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……</a:t>
                </a:r>
                <a:r>
                  <a:rPr lang="en-US" altLang="zh-CN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                                        r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） 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569756"/>
                <a:ext cx="8596668" cy="4493916"/>
              </a:xfrm>
              <a:blipFill>
                <a:blip r:embed="rId2"/>
                <a:stretch>
                  <a:fillRect l="-142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 flipV="1">
            <a:off x="1142221" y="4452194"/>
            <a:ext cx="7666893" cy="56271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20" idx="0"/>
          </p:cNvCxnSpPr>
          <p:nvPr/>
        </p:nvCxnSpPr>
        <p:spPr>
          <a:xfrm flipH="1">
            <a:off x="1619844" y="3816714"/>
            <a:ext cx="4247" cy="691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855742" y="3816714"/>
            <a:ext cx="0" cy="79119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247714" y="3816714"/>
            <a:ext cx="0" cy="69175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大括号 19"/>
          <p:cNvSpPr/>
          <p:nvPr/>
        </p:nvSpPr>
        <p:spPr>
          <a:xfrm rot="16200000">
            <a:off x="1911022" y="2871994"/>
            <a:ext cx="657788" cy="12316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8145194" y="3816714"/>
            <a:ext cx="14067" cy="6291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23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102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Weighted Quantile Sketch</a:t>
            </a:r>
            <a:r>
              <a:rPr lang="zh-CN" altLang="en-US" b="1" dirty="0">
                <a:solidFill>
                  <a:srgbClr val="FF0000"/>
                </a:solidFill>
              </a:rPr>
              <a:t>详解：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92703"/>
            <a:ext cx="8596668" cy="4648660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伪代码：</a:t>
            </a:r>
            <a:endParaRPr lang="en-US" altLang="zh-CN" sz="3200" b="1" dirty="0" smtClean="0"/>
          </a:p>
          <a:p>
            <a:endParaRPr lang="zh-CN" altLang="en-US" sz="3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" y="1843307"/>
            <a:ext cx="8263400" cy="45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1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486486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防止过拟合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52025"/>
            <a:ext cx="8596668" cy="4789337"/>
          </a:xfrm>
        </p:spPr>
        <p:txBody>
          <a:bodyPr/>
          <a:lstStyle/>
          <a:p>
            <a:r>
              <a:rPr lang="zh-CN" altLang="en-US" dirty="0" smtClean="0"/>
              <a:t>加入正则项</a:t>
            </a:r>
            <a:endParaRPr lang="en-US" altLang="zh-CN" dirty="0" smtClean="0"/>
          </a:p>
          <a:p>
            <a:r>
              <a:rPr lang="zh-CN" altLang="en-US" dirty="0" smtClean="0"/>
              <a:t>加入</a:t>
            </a:r>
            <a:r>
              <a:rPr lang="en-US" altLang="zh-CN" dirty="0" smtClean="0"/>
              <a:t>shrinkage</a:t>
            </a:r>
            <a:r>
              <a:rPr lang="zh-CN" altLang="en-US" dirty="0" smtClean="0"/>
              <a:t>因子，尽可能多分裂树（随机森林算法中的思想）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3200" dirty="0" smtClean="0">
                <a:solidFill>
                  <a:srgbClr val="92D050"/>
                </a:solidFill>
              </a:rPr>
              <a:t>对于缺省值处理</a:t>
            </a:r>
            <a:r>
              <a:rPr lang="en-US" altLang="zh-CN" sz="3200" dirty="0" smtClean="0">
                <a:solidFill>
                  <a:srgbClr val="92D050"/>
                </a:solidFill>
              </a:rPr>
              <a:t>-----</a:t>
            </a:r>
            <a:r>
              <a:rPr lang="zh-CN" altLang="en-US" sz="3200" dirty="0" smtClean="0">
                <a:solidFill>
                  <a:srgbClr val="92D050"/>
                </a:solidFill>
              </a:rPr>
              <a:t>自主学习最优分类方向</a:t>
            </a:r>
            <a:endParaRPr lang="en-US" altLang="zh-CN" sz="3200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sz="3200" dirty="0" smtClean="0">
                <a:solidFill>
                  <a:schemeClr val="tx1"/>
                </a:solidFill>
              </a:rPr>
              <a:t>算法伪代码</a:t>
            </a:r>
            <a:r>
              <a:rPr lang="zh-CN" altLang="en-US" sz="3200" dirty="0" smtClean="0">
                <a:solidFill>
                  <a:srgbClr val="92D050"/>
                </a:solidFill>
              </a:rPr>
              <a:t>：</a:t>
            </a:r>
            <a:endParaRPr lang="zh-CN" altLang="en-US" sz="3200" dirty="0">
              <a:solidFill>
                <a:srgbClr val="92D05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5" y="3179738"/>
            <a:ext cx="7920111" cy="36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2425"/>
          </a:xfrm>
        </p:spPr>
        <p:txBody>
          <a:bodyPr/>
          <a:lstStyle/>
          <a:p>
            <a:r>
              <a:rPr lang="en-US" altLang="zh-CN" dirty="0" err="1" smtClean="0"/>
              <a:t>Xgboost</a:t>
            </a:r>
            <a:r>
              <a:rPr lang="zh-CN" altLang="en-US" dirty="0" smtClean="0"/>
              <a:t>程序调参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52025"/>
            <a:ext cx="8596668" cy="523527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安装</a:t>
            </a:r>
            <a:r>
              <a:rPr lang="en-US" altLang="zh-CN" sz="2400" dirty="0" smtClean="0"/>
              <a:t>python</a:t>
            </a:r>
          </a:p>
          <a:p>
            <a:r>
              <a:rPr lang="zh-CN" altLang="en-US" sz="2400" dirty="0" smtClean="0"/>
              <a:t>安装必备程序包（</a:t>
            </a:r>
            <a:r>
              <a:rPr lang="zh-CN" altLang="en-US" sz="2400" dirty="0" smtClean="0">
                <a:hlinkClick r:id="rId2"/>
              </a:rPr>
              <a:t>网址</a:t>
            </a:r>
            <a:r>
              <a:rPr lang="zh-CN" altLang="en-US" sz="2400" dirty="0" smtClean="0"/>
              <a:t>）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b="1" dirty="0" smtClean="0"/>
              <a:t>     </a:t>
            </a:r>
            <a:r>
              <a:rPr lang="en-US" altLang="zh-CN" b="1" dirty="0" err="1" smtClean="0"/>
              <a:t>Numpy</a:t>
            </a:r>
            <a:r>
              <a:rPr lang="en-US" altLang="zh-CN" b="1" dirty="0" smtClean="0"/>
              <a:t>, </a:t>
            </a:r>
            <a:r>
              <a:rPr lang="en-US" altLang="zh-CN" b="1" dirty="0" err="1" smtClean="0"/>
              <a:t>xgboost</a:t>
            </a:r>
            <a:r>
              <a:rPr lang="en-US" altLang="zh-CN" b="1" dirty="0" smtClean="0"/>
              <a:t>, </a:t>
            </a:r>
            <a:r>
              <a:rPr lang="en-US" altLang="zh-CN" b="1" dirty="0" err="1" smtClean="0"/>
              <a:t>scipy</a:t>
            </a:r>
            <a:r>
              <a:rPr lang="en-US" altLang="zh-CN" b="1" dirty="0" smtClean="0"/>
              <a:t>,</a:t>
            </a: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Scikit</a:t>
            </a:r>
            <a:r>
              <a:rPr lang="en-US" altLang="zh-CN" b="1" dirty="0" smtClean="0"/>
              <a:t>-learn</a:t>
            </a:r>
          </a:p>
          <a:p>
            <a:r>
              <a:rPr lang="zh-CN" altLang="en-US" sz="2400" b="1" dirty="0" smtClean="0"/>
              <a:t>输入数据格式限制</a:t>
            </a:r>
            <a:endParaRPr lang="en-US" altLang="zh-CN" sz="2400" b="1" dirty="0" smtClean="0"/>
          </a:p>
          <a:p>
            <a:r>
              <a:rPr lang="en-US" altLang="zh-CN" b="1" dirty="0" smtClean="0"/>
              <a:t> </a:t>
            </a:r>
            <a:r>
              <a:rPr lang="en-US" altLang="zh-CN" b="1" dirty="0" err="1"/>
              <a:t>libsvm</a:t>
            </a:r>
            <a:r>
              <a:rPr lang="zh-CN" altLang="en-US" dirty="0"/>
              <a:t> 格式的文本数据；</a:t>
            </a:r>
          </a:p>
          <a:p>
            <a:r>
              <a:rPr lang="en-US" altLang="zh-CN" b="1" dirty="0" err="1"/>
              <a:t>Numpy</a:t>
            </a:r>
            <a:r>
              <a:rPr lang="zh-CN" altLang="en-US" dirty="0"/>
              <a:t> 的二维数组；</a:t>
            </a:r>
          </a:p>
          <a:p>
            <a:r>
              <a:rPr lang="en-US" altLang="zh-CN" b="1" dirty="0" err="1"/>
              <a:t>XGBoost</a:t>
            </a:r>
            <a:r>
              <a:rPr lang="zh-CN" altLang="en-US" dirty="0"/>
              <a:t> 的二进制的缓存文件。加载的数据存储在对象 </a:t>
            </a:r>
            <a:r>
              <a:rPr lang="en-US" altLang="zh-CN" b="1" dirty="0" err="1"/>
              <a:t>DMatrix</a:t>
            </a:r>
            <a:r>
              <a:rPr lang="en-US" altLang="zh-CN" b="1" dirty="0"/>
              <a:t> 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err="1"/>
              <a:t>XGBoost</a:t>
            </a:r>
            <a:r>
              <a:rPr lang="zh-CN" altLang="en-US" dirty="0"/>
              <a:t>的作者把所有的参数分成了三类：</a:t>
            </a:r>
            <a:br>
              <a:rPr lang="zh-CN" altLang="en-US" dirty="0"/>
            </a:br>
            <a:r>
              <a:rPr lang="en-US" altLang="zh-CN" dirty="0"/>
              <a:t>1</a:t>
            </a:r>
            <a:r>
              <a:rPr lang="zh-CN" altLang="en-US" dirty="0"/>
              <a:t>、通用参数：宏观函数控制。</a:t>
            </a:r>
            <a:br>
              <a:rPr lang="zh-CN" altLang="en-US" dirty="0"/>
            </a:b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Booster</a:t>
            </a:r>
            <a:r>
              <a:rPr lang="zh-CN" altLang="en-US" dirty="0"/>
              <a:t>参数：控制每一步的</a:t>
            </a:r>
            <a:r>
              <a:rPr lang="en-US" altLang="zh-CN" dirty="0"/>
              <a:t>booster(tree/regression)</a:t>
            </a:r>
            <a:r>
              <a:rPr lang="zh-CN" altLang="en-US" dirty="0"/>
              <a:t>。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3</a:t>
            </a:r>
            <a:r>
              <a:rPr lang="zh-CN" altLang="en-US" dirty="0"/>
              <a:t>、学习目标参数：控制训练目标的表现。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下面我选取几个其中关键参数说明，详细说明可参考</a:t>
            </a:r>
            <a:r>
              <a:rPr lang="zh-CN" altLang="en-US" sz="2400" dirty="0" smtClean="0">
                <a:hlinkClick r:id="rId3"/>
              </a:rPr>
              <a:t>这里</a:t>
            </a:r>
            <a:endParaRPr lang="zh-CN" altLang="en-US" sz="2400" dirty="0"/>
          </a:p>
          <a:p>
            <a:pPr>
              <a:buFont typeface="+mj-lt"/>
              <a:buAutoNum type="arabicPeriod"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8148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687859"/>
          </a:xfrm>
        </p:spPr>
        <p:txBody>
          <a:bodyPr/>
          <a:lstStyle/>
          <a:p>
            <a:r>
              <a:rPr lang="en-US" altLang="zh-CN" dirty="0" err="1" smtClean="0"/>
              <a:t>XGBoost</a:t>
            </a:r>
            <a:r>
              <a:rPr lang="zh-CN" altLang="en-US" dirty="0" smtClean="0"/>
              <a:t>程序关键参数说明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556054"/>
            <a:ext cx="8923866" cy="630194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1900" dirty="0" smtClean="0"/>
              <a:t>1.booster[</a:t>
            </a:r>
            <a:r>
              <a:rPr lang="zh-CN" altLang="en-US" sz="1900" dirty="0" smtClean="0"/>
              <a:t>默认</a:t>
            </a:r>
            <a:r>
              <a:rPr lang="en-US" altLang="zh-CN" sz="1900" dirty="0" err="1" smtClean="0"/>
              <a:t>gbtree</a:t>
            </a:r>
            <a:r>
              <a:rPr lang="en-US" altLang="zh-CN" sz="1900" dirty="0" smtClean="0"/>
              <a:t>]:</a:t>
            </a:r>
            <a:r>
              <a:rPr lang="zh-CN" altLang="en-US" sz="1900" dirty="0" smtClean="0"/>
              <a:t>每次迭代时候有两种选择：</a:t>
            </a:r>
            <a:r>
              <a:rPr lang="en-US" altLang="zh-CN" sz="1900" dirty="0" smtClean="0"/>
              <a:t>1.gbtree      2.gbliner(</a:t>
            </a:r>
            <a:r>
              <a:rPr lang="zh-CN" altLang="en-US" sz="1900" dirty="0" smtClean="0"/>
              <a:t>线性模型）</a:t>
            </a:r>
            <a:endParaRPr lang="en-US" altLang="zh-CN" sz="1900" dirty="0" smtClean="0"/>
          </a:p>
          <a:p>
            <a:endParaRPr lang="en-US" altLang="zh-CN" sz="1900" dirty="0" smtClean="0"/>
          </a:p>
          <a:p>
            <a:r>
              <a:rPr lang="en-US" altLang="zh-CN" sz="1900" dirty="0" smtClean="0"/>
              <a:t>2.</a:t>
            </a:r>
            <a:r>
              <a:rPr lang="en-US" altLang="zh-CN" sz="1900" b="1" dirty="0"/>
              <a:t> </a:t>
            </a:r>
            <a:r>
              <a:rPr lang="en-US" altLang="zh-CN" sz="1900" b="1" dirty="0" smtClean="0"/>
              <a:t>eta[</a:t>
            </a:r>
            <a:r>
              <a:rPr lang="zh-CN" altLang="en-US" sz="1900" b="1" dirty="0" smtClean="0"/>
              <a:t>默认是</a:t>
            </a:r>
            <a:r>
              <a:rPr lang="en-US" altLang="zh-CN" sz="1900" b="1" dirty="0" smtClean="0"/>
              <a:t>0.3]</a:t>
            </a:r>
            <a:r>
              <a:rPr lang="zh-CN" altLang="en-US" sz="1900" b="1" dirty="0" smtClean="0"/>
              <a:t>：</a:t>
            </a:r>
            <a:r>
              <a:rPr lang="en-US" altLang="zh-CN" sz="1900" dirty="0" smtClean="0"/>
              <a:t>shrinkage</a:t>
            </a:r>
            <a:r>
              <a:rPr lang="zh-CN" altLang="en-US" sz="1900" dirty="0" smtClean="0"/>
              <a:t>因子，减小每一步迭代权重，</a:t>
            </a:r>
            <a:r>
              <a:rPr lang="zh-CN" altLang="en-US" sz="1900" dirty="0"/>
              <a:t>防止过</a:t>
            </a:r>
            <a:r>
              <a:rPr lang="zh-CN" altLang="en-US" sz="1900" dirty="0" smtClean="0"/>
              <a:t>拟合</a:t>
            </a:r>
            <a:endParaRPr lang="en-US" altLang="zh-CN" sz="1900" dirty="0" smtClean="0"/>
          </a:p>
          <a:p>
            <a:endParaRPr lang="en-US" altLang="zh-CN" sz="1900" dirty="0" smtClean="0"/>
          </a:p>
          <a:p>
            <a:r>
              <a:rPr lang="en-US" altLang="zh-CN" sz="1900" b="1" dirty="0" smtClean="0"/>
              <a:t>3.min_child_weight</a:t>
            </a:r>
            <a:r>
              <a:rPr lang="en-US" altLang="zh-CN" sz="1900" b="1" dirty="0"/>
              <a:t>[</a:t>
            </a:r>
            <a:r>
              <a:rPr lang="zh-CN" altLang="en-US" sz="1900" b="1" dirty="0"/>
              <a:t>默认</a:t>
            </a:r>
            <a:r>
              <a:rPr lang="en-US" altLang="zh-CN" sz="1900" b="1" dirty="0"/>
              <a:t>1</a:t>
            </a:r>
            <a:r>
              <a:rPr lang="en-US" altLang="zh-CN" sz="1900" b="1" dirty="0" smtClean="0"/>
              <a:t>]</a:t>
            </a:r>
            <a:r>
              <a:rPr lang="zh-CN" altLang="en-US" sz="1900" b="1" dirty="0" smtClean="0"/>
              <a:t>：</a:t>
            </a:r>
            <a:r>
              <a:rPr lang="zh-CN" altLang="en-US" sz="1900" dirty="0"/>
              <a:t> </a:t>
            </a:r>
            <a:r>
              <a:rPr lang="en-US" altLang="zh-CN" sz="1900" dirty="0" err="1"/>
              <a:t>XGBoost</a:t>
            </a:r>
            <a:r>
              <a:rPr lang="zh-CN" altLang="en-US" sz="1900" dirty="0"/>
              <a:t>的这个参数是最小样本权重的</a:t>
            </a:r>
            <a:r>
              <a:rPr lang="zh-CN" altLang="en-US" sz="1900" dirty="0" smtClean="0"/>
              <a:t>和。</a:t>
            </a:r>
            <a:r>
              <a:rPr lang="zh-CN" altLang="en-US" sz="1900" dirty="0"/>
              <a:t>当它的值较大时，可以避免模型学习到局部的特殊样本。 但是如果这个值过高，会导致欠</a:t>
            </a:r>
            <a:r>
              <a:rPr lang="zh-CN" altLang="en-US" sz="1900" dirty="0" smtClean="0"/>
              <a:t>拟合。</a:t>
            </a:r>
            <a:endParaRPr lang="en-US" altLang="zh-CN" sz="1900" dirty="0" smtClean="0"/>
          </a:p>
          <a:p>
            <a:endParaRPr lang="en-US" altLang="zh-CN" sz="1900" dirty="0" smtClean="0"/>
          </a:p>
          <a:p>
            <a:r>
              <a:rPr lang="en-US" altLang="zh-CN" sz="1900" b="1" dirty="0" smtClean="0"/>
              <a:t>4.</a:t>
            </a:r>
            <a:r>
              <a:rPr lang="en-US" altLang="zh-CN" sz="1900" b="1" dirty="0"/>
              <a:t> </a:t>
            </a:r>
            <a:r>
              <a:rPr lang="en-US" altLang="zh-CN" sz="1900" b="1" dirty="0" err="1"/>
              <a:t>max_depth</a:t>
            </a:r>
            <a:r>
              <a:rPr lang="en-US" altLang="zh-CN" sz="1900" b="1" dirty="0"/>
              <a:t>[</a:t>
            </a:r>
            <a:r>
              <a:rPr lang="zh-CN" altLang="en-US" sz="1900" b="1" dirty="0"/>
              <a:t>默认</a:t>
            </a:r>
            <a:r>
              <a:rPr lang="en-US" altLang="zh-CN" sz="1900" b="1" dirty="0"/>
              <a:t>6</a:t>
            </a:r>
            <a:r>
              <a:rPr lang="en-US" altLang="zh-CN" sz="1900" b="1" dirty="0" smtClean="0"/>
              <a:t>]</a:t>
            </a:r>
            <a:r>
              <a:rPr lang="zh-CN" altLang="en-US" sz="1900" b="1" dirty="0" smtClean="0"/>
              <a:t>：</a:t>
            </a:r>
            <a:r>
              <a:rPr lang="zh-CN" altLang="en-US" sz="1900" dirty="0"/>
              <a:t>树的最大深度。 这个值也是用来避免过拟合的。</a:t>
            </a:r>
            <a:r>
              <a:rPr lang="en-US" altLang="zh-CN" sz="1900" dirty="0" err="1"/>
              <a:t>max_depth</a:t>
            </a:r>
            <a:r>
              <a:rPr lang="zh-CN" altLang="en-US" sz="1900" dirty="0"/>
              <a:t>越大，模型会学到更具体更局部的</a:t>
            </a:r>
            <a:r>
              <a:rPr lang="zh-CN" altLang="en-US" sz="1900" dirty="0" smtClean="0"/>
              <a:t>样本。典型值为</a:t>
            </a:r>
            <a:r>
              <a:rPr lang="en-US" altLang="zh-CN" sz="1900" dirty="0" smtClean="0"/>
              <a:t>3-10</a:t>
            </a:r>
          </a:p>
          <a:p>
            <a:endParaRPr lang="en-US" altLang="zh-CN" sz="1900" dirty="0" smtClean="0"/>
          </a:p>
          <a:p>
            <a:r>
              <a:rPr lang="en-US" altLang="zh-CN" sz="1900" b="1" dirty="0" smtClean="0"/>
              <a:t>5.max_leaf_nodes</a:t>
            </a:r>
            <a:r>
              <a:rPr lang="zh-CN" altLang="en-US" sz="1900" b="1" dirty="0" smtClean="0"/>
              <a:t>：</a:t>
            </a:r>
            <a:r>
              <a:rPr lang="zh-CN" altLang="en-US" sz="1900" dirty="0"/>
              <a:t>树上最大的节点或叶子的数量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endParaRPr lang="en-US" altLang="zh-CN" sz="1900" dirty="0" smtClean="0"/>
          </a:p>
          <a:p>
            <a:r>
              <a:rPr lang="en-US" altLang="zh-CN" sz="1900" b="1" dirty="0" smtClean="0"/>
              <a:t>6.</a:t>
            </a:r>
            <a:r>
              <a:rPr lang="en-US" altLang="zh-CN" sz="1900" b="1" dirty="0"/>
              <a:t> gamma[</a:t>
            </a:r>
            <a:r>
              <a:rPr lang="zh-CN" altLang="en-US" sz="1900" b="1" dirty="0"/>
              <a:t>默认</a:t>
            </a:r>
            <a:r>
              <a:rPr lang="en-US" altLang="zh-CN" sz="1900" b="1" dirty="0"/>
              <a:t>0</a:t>
            </a:r>
            <a:r>
              <a:rPr lang="en-US" altLang="zh-CN" sz="1900" b="1" dirty="0" smtClean="0"/>
              <a:t>]</a:t>
            </a:r>
            <a:r>
              <a:rPr lang="zh-CN" altLang="en-US" sz="1900" b="1" dirty="0" smtClean="0"/>
              <a:t>：</a:t>
            </a:r>
            <a:r>
              <a:rPr lang="zh-CN" altLang="en-US" sz="1900" dirty="0"/>
              <a:t> </a:t>
            </a:r>
            <a:r>
              <a:rPr lang="en-US" altLang="zh-CN" sz="1900" dirty="0" err="1"/>
              <a:t>amma</a:t>
            </a:r>
            <a:r>
              <a:rPr lang="zh-CN" altLang="en-US" sz="1900" dirty="0"/>
              <a:t>指定了节点分裂所需的最小损失函数下降值。 这个参数的值越大，算法越保守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endParaRPr lang="en-US" altLang="zh-CN" sz="1900" dirty="0" smtClean="0"/>
          </a:p>
          <a:p>
            <a:r>
              <a:rPr lang="en-US" altLang="zh-CN" sz="1900" b="1" dirty="0"/>
              <a:t>subsample[</a:t>
            </a:r>
            <a:r>
              <a:rPr lang="zh-CN" altLang="en-US" sz="1900" b="1" dirty="0"/>
              <a:t>默认</a:t>
            </a:r>
            <a:r>
              <a:rPr lang="en-US" altLang="zh-CN" sz="1900" b="1" dirty="0"/>
              <a:t>1</a:t>
            </a:r>
            <a:r>
              <a:rPr lang="en-US" altLang="zh-CN" sz="1900" b="1" dirty="0" smtClean="0"/>
              <a:t>]</a:t>
            </a:r>
            <a:r>
              <a:rPr lang="zh-CN" altLang="en-US" sz="1900" b="1" dirty="0" smtClean="0"/>
              <a:t>：</a:t>
            </a:r>
            <a:r>
              <a:rPr lang="zh-CN" altLang="en-US" sz="1900" dirty="0"/>
              <a:t>控制对于每棵树，随机采样的比例</a:t>
            </a:r>
            <a:r>
              <a:rPr lang="zh-CN" altLang="en-US" sz="1900" dirty="0" smtClean="0"/>
              <a:t>。</a:t>
            </a:r>
            <a:endParaRPr lang="en-US" altLang="zh-CN" sz="1900" dirty="0" smtClean="0"/>
          </a:p>
          <a:p>
            <a:endParaRPr lang="en-US" altLang="zh-CN" sz="1900" dirty="0" smtClean="0"/>
          </a:p>
          <a:p>
            <a:r>
              <a:rPr lang="en-US" altLang="zh-CN" sz="1900" b="1" dirty="0" err="1"/>
              <a:t>colsample_bytree</a:t>
            </a:r>
            <a:r>
              <a:rPr lang="en-US" altLang="zh-CN" sz="1900" b="1" dirty="0"/>
              <a:t>[</a:t>
            </a:r>
            <a:r>
              <a:rPr lang="zh-CN" altLang="en-US" sz="1900" b="1" dirty="0"/>
              <a:t>默认</a:t>
            </a:r>
            <a:r>
              <a:rPr lang="en-US" altLang="zh-CN" sz="1900" b="1" dirty="0"/>
              <a:t>1</a:t>
            </a:r>
            <a:r>
              <a:rPr lang="en-US" altLang="zh-CN" sz="1900" b="1" dirty="0" smtClean="0"/>
              <a:t>]</a:t>
            </a:r>
            <a:r>
              <a:rPr lang="zh-CN" altLang="en-US" sz="1900" b="1" dirty="0" smtClean="0"/>
              <a:t>：</a:t>
            </a:r>
            <a:r>
              <a:rPr lang="zh-CN" altLang="en-US" sz="1900" dirty="0"/>
              <a:t>每棵随机采样的列数的占比</a:t>
            </a:r>
            <a:r>
              <a:rPr lang="en-US" altLang="zh-CN" sz="1900" dirty="0"/>
              <a:t>(</a:t>
            </a:r>
            <a:r>
              <a:rPr lang="zh-CN" altLang="en-US" sz="1900" dirty="0"/>
              <a:t>每一列是一个特征</a:t>
            </a:r>
            <a:r>
              <a:rPr lang="en-US" altLang="zh-CN" sz="1900" dirty="0"/>
              <a:t>)</a:t>
            </a:r>
            <a:r>
              <a:rPr lang="zh-CN" altLang="en-US" sz="1900" dirty="0"/>
              <a:t>。 典型值：</a:t>
            </a:r>
            <a:r>
              <a:rPr lang="en-US" altLang="zh-CN" sz="1900" dirty="0" smtClean="0"/>
              <a:t>0.5-1</a:t>
            </a:r>
          </a:p>
          <a:p>
            <a:pPr marL="0" indent="0">
              <a:buNone/>
            </a:pP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27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 smtClean="0"/>
              <a:t>发展历史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345989"/>
            <a:ext cx="7292774" cy="5695373"/>
          </a:xfrm>
        </p:spPr>
        <p:txBody>
          <a:bodyPr/>
          <a:lstStyle/>
          <a:p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768499"/>
              </p:ext>
            </p:extLst>
          </p:nvPr>
        </p:nvGraphicFramePr>
        <p:xfrm>
          <a:off x="2545492" y="164758"/>
          <a:ext cx="4596713" cy="5876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Visio" r:id="rId3" imgW="2393068" imgH="3833089" progId="Visio.Drawing.11">
                  <p:embed/>
                </p:oleObj>
              </mc:Choice>
              <mc:Fallback>
                <p:oleObj name="Visio" r:id="rId3" imgW="2393068" imgH="383308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5492" y="164758"/>
                        <a:ext cx="4596713" cy="5876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714712" y="609599"/>
            <a:ext cx="861774" cy="58406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92D050"/>
                </a:solidFill>
              </a:rPr>
              <a:t>一脉相承又与时俱进</a:t>
            </a:r>
            <a:endParaRPr lang="zh-CN" altLang="en-US" sz="4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9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90617"/>
            <a:ext cx="8596668" cy="490151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/>
              <a:t>XGBoost</a:t>
            </a:r>
            <a:r>
              <a:rPr lang="zh-CN" altLang="en-US" dirty="0"/>
              <a:t>程序关键参数说明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580768"/>
            <a:ext cx="8596668" cy="6277232"/>
          </a:xfrm>
        </p:spPr>
        <p:txBody>
          <a:bodyPr>
            <a:noAutofit/>
          </a:bodyPr>
          <a:lstStyle/>
          <a:p>
            <a:r>
              <a:rPr lang="en-US" altLang="zh-CN" sz="2000" b="1" dirty="0"/>
              <a:t>lambda[</a:t>
            </a:r>
            <a:r>
              <a:rPr lang="zh-CN" altLang="en-US" sz="2000" b="1" dirty="0"/>
              <a:t>默认</a:t>
            </a:r>
            <a:r>
              <a:rPr lang="en-US" altLang="zh-CN" sz="2000" b="1" dirty="0"/>
              <a:t>1</a:t>
            </a:r>
            <a:r>
              <a:rPr lang="en-US" altLang="zh-CN" sz="2000" b="1" dirty="0" smtClean="0"/>
              <a:t>]:</a:t>
            </a:r>
            <a:r>
              <a:rPr lang="zh-CN" altLang="en-US" sz="2000" dirty="0"/>
              <a:t>权重的</a:t>
            </a:r>
            <a:r>
              <a:rPr lang="en-US" altLang="zh-CN" sz="2000" dirty="0"/>
              <a:t>L2</a:t>
            </a:r>
            <a:r>
              <a:rPr lang="zh-CN" altLang="en-US" sz="2000" dirty="0"/>
              <a:t>正则化项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zh-CN" altLang="en-US" sz="2000" dirty="0"/>
          </a:p>
          <a:p>
            <a:r>
              <a:rPr lang="en-US" altLang="zh-CN" sz="2000" b="1" dirty="0"/>
              <a:t>alpha[</a:t>
            </a:r>
            <a:r>
              <a:rPr lang="zh-CN" altLang="en-US" sz="2000" b="1" dirty="0"/>
              <a:t>默认</a:t>
            </a:r>
            <a:r>
              <a:rPr lang="en-US" altLang="zh-CN" sz="2000" b="1" dirty="0"/>
              <a:t>1</a:t>
            </a:r>
            <a:r>
              <a:rPr lang="en-US" altLang="zh-CN" sz="2000" b="1" dirty="0" smtClean="0"/>
              <a:t>]:</a:t>
            </a:r>
            <a:r>
              <a:rPr lang="zh-CN" altLang="en-US" sz="2000" dirty="0"/>
              <a:t>权重的</a:t>
            </a:r>
            <a:r>
              <a:rPr lang="en-US" altLang="zh-CN" sz="2000" dirty="0"/>
              <a:t>L1</a:t>
            </a:r>
            <a:r>
              <a:rPr lang="zh-CN" altLang="en-US" sz="2000" dirty="0"/>
              <a:t>正则化项。</a:t>
            </a:r>
            <a:r>
              <a:rPr lang="en-US" altLang="zh-CN" sz="2000" dirty="0"/>
              <a:t>(</a:t>
            </a:r>
            <a:r>
              <a:rPr lang="zh-CN" altLang="en-US" sz="2000" dirty="0"/>
              <a:t>和</a:t>
            </a:r>
            <a:r>
              <a:rPr lang="en-US" altLang="zh-CN" sz="2000" dirty="0"/>
              <a:t>Lasso regression</a:t>
            </a:r>
            <a:r>
              <a:rPr lang="zh-CN" altLang="en-US" sz="2000" dirty="0"/>
              <a:t>类似</a:t>
            </a:r>
            <a:r>
              <a:rPr lang="en-US" altLang="zh-CN" sz="2000" dirty="0"/>
              <a:t>)</a:t>
            </a:r>
            <a:r>
              <a:rPr lang="zh-CN" altLang="en-US" sz="2000" dirty="0"/>
              <a:t>。 可以应用在很高维度的情况下，使得算法的速度更快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b="1" dirty="0"/>
              <a:t>objective[</a:t>
            </a:r>
            <a:r>
              <a:rPr lang="zh-CN" altLang="en-US" sz="2000" b="1" dirty="0"/>
              <a:t>默认</a:t>
            </a:r>
            <a:r>
              <a:rPr lang="en-US" altLang="zh-CN" sz="2000" b="1" dirty="0" err="1"/>
              <a:t>reg:linear</a:t>
            </a:r>
            <a:r>
              <a:rPr lang="en-US" altLang="zh-CN" sz="2000" b="1" dirty="0" smtClean="0"/>
              <a:t>]:</a:t>
            </a:r>
            <a:r>
              <a:rPr lang="zh-CN" altLang="en-US" sz="2000" dirty="0"/>
              <a:t> 这个参数定义需要被最小化的损失函数。最常用的值有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en-US" altLang="zh-CN" sz="2000" dirty="0" err="1"/>
              <a:t>binary:logistic</a:t>
            </a:r>
            <a:r>
              <a:rPr lang="en-US" altLang="zh-CN" sz="2000" dirty="0"/>
              <a:t> </a:t>
            </a:r>
            <a:r>
              <a:rPr lang="zh-CN" altLang="en-US" sz="2000" dirty="0"/>
              <a:t>二分类的逻辑回归，返回预测的概率</a:t>
            </a:r>
            <a:r>
              <a:rPr lang="en-US" altLang="zh-CN" sz="2000" dirty="0"/>
              <a:t>(</a:t>
            </a:r>
            <a:r>
              <a:rPr lang="zh-CN" altLang="en-US" sz="2000" dirty="0"/>
              <a:t>不是类别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 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multi:softmax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使用</a:t>
            </a:r>
            <a:r>
              <a:rPr lang="en-US" altLang="zh-CN" sz="2000" dirty="0" err="1"/>
              <a:t>softmax</a:t>
            </a:r>
            <a:r>
              <a:rPr lang="zh-CN" altLang="en-US" sz="2000" dirty="0"/>
              <a:t>的多分类器，返回预测的类别</a:t>
            </a:r>
            <a:r>
              <a:rPr lang="en-US" altLang="zh-CN" sz="2000" dirty="0"/>
              <a:t>(</a:t>
            </a:r>
            <a:r>
              <a:rPr lang="zh-CN" altLang="en-US" sz="2000" dirty="0"/>
              <a:t>不是概率</a:t>
            </a:r>
            <a:r>
              <a:rPr lang="en-US" altLang="zh-CN" sz="2000" dirty="0"/>
              <a:t>)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r>
              <a:rPr lang="en-US" altLang="zh-CN" sz="2000" b="1" dirty="0" err="1"/>
              <a:t>eval_metric</a:t>
            </a:r>
            <a:r>
              <a:rPr lang="en-US" altLang="zh-CN" sz="2000" b="1" dirty="0"/>
              <a:t>[</a:t>
            </a:r>
            <a:r>
              <a:rPr lang="zh-CN" altLang="en-US" sz="2000" b="1" dirty="0"/>
              <a:t>默认值取决于</a:t>
            </a:r>
            <a:r>
              <a:rPr lang="en-US" altLang="zh-CN" sz="2000" b="1" dirty="0"/>
              <a:t>objective</a:t>
            </a:r>
            <a:r>
              <a:rPr lang="zh-CN" altLang="en-US" sz="2000" b="1" dirty="0"/>
              <a:t>参数的取值</a:t>
            </a:r>
            <a:r>
              <a:rPr lang="en-US" altLang="zh-CN" sz="2000" b="1" dirty="0" smtClean="0"/>
              <a:t>]:</a:t>
            </a:r>
            <a:endParaRPr lang="en-US" altLang="zh-CN" sz="2000" b="1" dirty="0"/>
          </a:p>
          <a:p>
            <a:pPr marL="0" indent="0">
              <a:buNone/>
            </a:pPr>
            <a:r>
              <a:rPr lang="zh-CN" altLang="en-US" sz="2000" dirty="0" smtClean="0"/>
              <a:t>     对于</a:t>
            </a:r>
            <a:r>
              <a:rPr lang="zh-CN" altLang="en-US" sz="2000" dirty="0"/>
              <a:t>回归问题，默认值是</a:t>
            </a:r>
            <a:r>
              <a:rPr lang="en-US" altLang="zh-CN" sz="2000" dirty="0" err="1"/>
              <a:t>rmse</a:t>
            </a:r>
            <a:r>
              <a:rPr lang="zh-CN" altLang="en-US" sz="2000" dirty="0"/>
              <a:t>，对于分类问题，默认值是</a:t>
            </a:r>
            <a:r>
              <a:rPr lang="en-US" altLang="zh-CN" sz="2000" dirty="0"/>
              <a:t>error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b="1" dirty="0"/>
          </a:p>
          <a:p>
            <a:r>
              <a:rPr lang="en-US" altLang="zh-CN" sz="2000" b="1" dirty="0"/>
              <a:t>seed(</a:t>
            </a:r>
            <a:r>
              <a:rPr lang="zh-CN" altLang="en-US" sz="2000" b="1" dirty="0"/>
              <a:t>默认</a:t>
            </a:r>
            <a:r>
              <a:rPr lang="en-US" altLang="zh-CN" sz="2000" b="1" dirty="0" smtClean="0"/>
              <a:t>0):</a:t>
            </a:r>
            <a:r>
              <a:rPr lang="zh-CN" altLang="en-US" sz="2000" dirty="0"/>
              <a:t>随机数的种子 设置它可以复现随机数据的结果，也可以用于调整参数</a:t>
            </a:r>
            <a:endParaRPr lang="en-US" altLang="zh-CN" sz="2000" b="1" dirty="0"/>
          </a:p>
          <a:p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677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271849"/>
            <a:ext cx="8596668" cy="704335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XGBoost</a:t>
            </a:r>
            <a:r>
              <a:rPr lang="zh-CN" altLang="en-US" dirty="0" smtClean="0"/>
              <a:t>一般程序格式：</a:t>
            </a:r>
            <a:r>
              <a:rPr lang="en-US" altLang="zh-CN" dirty="0" smtClean="0"/>
              <a:t>(python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976183"/>
            <a:ext cx="8596668" cy="588181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 smtClean="0"/>
              <a:t>#INPUT:</a:t>
            </a:r>
          </a:p>
          <a:p>
            <a:r>
              <a:rPr lang="en-US" altLang="zh-CN" dirty="0" err="1" smtClean="0"/>
              <a:t>train_data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xgb.DMatrix</a:t>
            </a:r>
            <a:r>
              <a:rPr lang="en-US" altLang="zh-CN" dirty="0"/>
              <a:t>(train_data0, label=</a:t>
            </a:r>
            <a:r>
              <a:rPr lang="en-US" altLang="zh-CN" dirty="0" err="1"/>
              <a:t>label_data</a:t>
            </a:r>
            <a:r>
              <a:rPr lang="en-US" altLang="zh-CN" dirty="0" smtClean="0"/>
              <a:t>)  # </a:t>
            </a:r>
            <a:r>
              <a:rPr lang="zh-CN" altLang="en-US" dirty="0" smtClean="0"/>
              <a:t>输入训练集</a:t>
            </a:r>
            <a:endParaRPr lang="en-US" altLang="zh-CN" dirty="0"/>
          </a:p>
          <a:p>
            <a:r>
              <a:rPr lang="en-US" altLang="zh-CN" dirty="0" err="1" smtClean="0"/>
              <a:t>test_data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xgb.DMatrix</a:t>
            </a:r>
            <a:r>
              <a:rPr lang="en-US" altLang="zh-CN" dirty="0"/>
              <a:t>(test_data0</a:t>
            </a:r>
            <a:r>
              <a:rPr lang="en-US" altLang="zh-CN" dirty="0" smtClean="0"/>
              <a:t>)    #</a:t>
            </a:r>
            <a:r>
              <a:rPr lang="zh-CN" altLang="en-US" dirty="0" smtClean="0"/>
              <a:t>输入测试集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2400" dirty="0" smtClean="0"/>
              <a:t># TRAIN DATA</a:t>
            </a:r>
          </a:p>
          <a:p>
            <a:r>
              <a:rPr lang="en-US" altLang="zh-CN" dirty="0" err="1"/>
              <a:t>num_round</a:t>
            </a:r>
            <a:r>
              <a:rPr lang="en-US" altLang="zh-CN" dirty="0"/>
              <a:t> = </a:t>
            </a:r>
            <a:r>
              <a:rPr lang="en-US" altLang="zh-CN" dirty="0" smtClean="0"/>
              <a:t>50   #   </a:t>
            </a:r>
            <a:r>
              <a:rPr lang="zh-CN" altLang="en-US" dirty="0" smtClean="0"/>
              <a:t>训练次数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smtClean="0"/>
              <a:t> </a:t>
            </a:r>
            <a:r>
              <a:rPr lang="en-US" altLang="zh-CN" dirty="0" err="1"/>
              <a:t>param</a:t>
            </a:r>
            <a:r>
              <a:rPr lang="en-US" altLang="zh-CN" dirty="0"/>
              <a:t> = </a:t>
            </a:r>
            <a:r>
              <a:rPr lang="en-US" altLang="zh-CN" dirty="0" smtClean="0"/>
              <a:t>{‘booster’: ‘</a:t>
            </a:r>
            <a:r>
              <a:rPr lang="en-US" altLang="zh-CN" dirty="0" err="1" smtClean="0"/>
              <a:t>gbtree</a:t>
            </a:r>
            <a:r>
              <a:rPr lang="en-US" altLang="zh-CN" dirty="0" smtClean="0"/>
              <a:t>’, ‘eta’: </a:t>
            </a:r>
            <a:r>
              <a:rPr lang="en-US" altLang="zh-CN" dirty="0"/>
              <a:t>0.1, </a:t>
            </a:r>
            <a:r>
              <a:rPr lang="en-US" altLang="zh-CN" dirty="0" smtClean="0"/>
              <a:t>‘</a:t>
            </a:r>
            <a:r>
              <a:rPr lang="en-US" altLang="zh-CN" dirty="0" err="1" smtClean="0"/>
              <a:t>max_depth</a:t>
            </a:r>
            <a:r>
              <a:rPr lang="en-US" altLang="zh-CN" dirty="0" smtClean="0"/>
              <a:t>’: </a:t>
            </a:r>
            <a:r>
              <a:rPr lang="en-US" altLang="zh-CN" dirty="0"/>
              <a:t>5, </a:t>
            </a:r>
            <a:r>
              <a:rPr lang="en-US" altLang="zh-CN" dirty="0" smtClean="0"/>
              <a:t>‘objective’: ‘</a:t>
            </a:r>
            <a:r>
              <a:rPr lang="en-US" altLang="zh-CN" dirty="0" err="1" smtClean="0"/>
              <a:t>binary:logistic</a:t>
            </a:r>
            <a:r>
              <a:rPr lang="en-US" altLang="zh-CN" dirty="0" smtClean="0"/>
              <a:t>’}     #</a:t>
            </a:r>
            <a:r>
              <a:rPr lang="zh-CN" altLang="en-US" dirty="0" smtClean="0"/>
              <a:t>参数设置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bst</a:t>
            </a:r>
            <a:r>
              <a:rPr lang="en-US" altLang="zh-CN" dirty="0"/>
              <a:t> = </a:t>
            </a:r>
            <a:r>
              <a:rPr lang="en-US" altLang="zh-CN" dirty="0" err="1"/>
              <a:t>xgb.train</a:t>
            </a:r>
            <a:r>
              <a:rPr lang="en-US" altLang="zh-CN" dirty="0"/>
              <a:t>(</a:t>
            </a:r>
            <a:r>
              <a:rPr lang="en-US" altLang="zh-CN" dirty="0" err="1"/>
              <a:t>param</a:t>
            </a:r>
            <a:r>
              <a:rPr lang="en-US" altLang="zh-CN" dirty="0"/>
              <a:t>, </a:t>
            </a:r>
            <a:r>
              <a:rPr lang="en-US" altLang="zh-CN" dirty="0" err="1"/>
              <a:t>train_data</a:t>
            </a:r>
            <a:r>
              <a:rPr lang="en-US" altLang="zh-CN" dirty="0"/>
              <a:t>, </a:t>
            </a:r>
            <a:r>
              <a:rPr lang="en-US" altLang="zh-CN" dirty="0" err="1"/>
              <a:t>num_round</a:t>
            </a:r>
            <a:r>
              <a:rPr lang="en-US" altLang="zh-CN" dirty="0" smtClean="0"/>
              <a:t>)    #</a:t>
            </a:r>
            <a:r>
              <a:rPr lang="zh-CN" altLang="en-US" dirty="0" smtClean="0"/>
              <a:t>开始训练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400" dirty="0" smtClean="0"/>
              <a:t># make </a:t>
            </a:r>
            <a:r>
              <a:rPr lang="en-US" altLang="zh-CN" sz="2400" dirty="0"/>
              <a:t>prediction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predict_res</a:t>
            </a:r>
            <a:r>
              <a:rPr lang="en-US" altLang="zh-CN" dirty="0"/>
              <a:t> = </a:t>
            </a:r>
            <a:r>
              <a:rPr lang="en-US" altLang="zh-CN" dirty="0" err="1"/>
              <a:t>bst.predict</a:t>
            </a:r>
            <a:r>
              <a:rPr lang="en-US" altLang="zh-CN" dirty="0"/>
              <a:t>(</a:t>
            </a:r>
            <a:r>
              <a:rPr lang="en-US" altLang="zh-CN" dirty="0" err="1"/>
              <a:t>test_data</a:t>
            </a:r>
            <a:r>
              <a:rPr lang="en-US" altLang="zh-CN" dirty="0" smtClean="0"/>
              <a:t>) #</a:t>
            </a:r>
            <a:r>
              <a:rPr lang="zh-CN" altLang="en-US" dirty="0" smtClean="0"/>
              <a:t>做预测</a:t>
            </a:r>
            <a:endParaRPr lang="en-US" altLang="zh-CN" dirty="0"/>
          </a:p>
          <a:p>
            <a:r>
              <a:rPr lang="en-US" altLang="zh-CN" dirty="0"/>
              <a:t>    print</a:t>
            </a:r>
            <a:r>
              <a:rPr lang="en-US" altLang="zh-CN" dirty="0" smtClean="0"/>
              <a:t>(“</a:t>
            </a:r>
            <a:r>
              <a:rPr lang="en-US" altLang="zh-CN" dirty="0" err="1" smtClean="0"/>
              <a:t>predict_res</a:t>
            </a:r>
            <a:r>
              <a:rPr lang="en-US" altLang="zh-CN" dirty="0" smtClean="0"/>
              <a:t>”)                          #</a:t>
            </a:r>
            <a:r>
              <a:rPr lang="zh-CN" altLang="en-US" dirty="0" smtClean="0"/>
              <a:t>打印结果</a:t>
            </a:r>
            <a:endParaRPr lang="en-US" altLang="zh-CN" dirty="0"/>
          </a:p>
          <a:p>
            <a:r>
              <a:rPr lang="en-US" altLang="zh-CN" dirty="0"/>
              <a:t>    index1 = </a:t>
            </a:r>
            <a:r>
              <a:rPr lang="en-US" altLang="zh-CN" dirty="0" err="1"/>
              <a:t>predict_res</a:t>
            </a:r>
            <a:r>
              <a:rPr lang="en-US" altLang="zh-CN" dirty="0"/>
              <a:t> &gt; </a:t>
            </a:r>
            <a:r>
              <a:rPr lang="en-US" altLang="zh-CN" dirty="0" smtClean="0"/>
              <a:t>0.5                #</a:t>
            </a:r>
            <a:r>
              <a:rPr lang="zh-CN" altLang="en-US" dirty="0" smtClean="0"/>
              <a:t>结果分裂</a:t>
            </a:r>
            <a:endParaRPr lang="en-US" altLang="zh-CN" dirty="0"/>
          </a:p>
          <a:p>
            <a:r>
              <a:rPr lang="en-US" altLang="zh-CN" dirty="0"/>
              <a:t>    res1 = test_data0[index1, </a:t>
            </a:r>
            <a:r>
              <a:rPr lang="en-US" altLang="zh-CN" dirty="0" smtClean="0"/>
              <a:t>:]             #</a:t>
            </a:r>
            <a:r>
              <a:rPr lang="zh-CN" altLang="en-US" dirty="0" smtClean="0"/>
              <a:t>输出结果</a:t>
            </a:r>
            <a:r>
              <a:rPr lang="en-US" altLang="zh-CN" dirty="0" smtClean="0"/>
              <a:t>1/2</a:t>
            </a:r>
            <a:endParaRPr lang="en-US" altLang="zh-CN" dirty="0"/>
          </a:p>
          <a:p>
            <a:r>
              <a:rPr lang="en-US" altLang="zh-CN" dirty="0"/>
              <a:t>    res2 = test_data0[~index1, :]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12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626" y="201827"/>
            <a:ext cx="8596668" cy="663146"/>
          </a:xfrm>
        </p:spPr>
        <p:txBody>
          <a:bodyPr/>
          <a:lstStyle/>
          <a:p>
            <a:r>
              <a:rPr lang="en-US" altLang="zh-CN" dirty="0" err="1" smtClean="0"/>
              <a:t>XGBoost</a:t>
            </a:r>
            <a:r>
              <a:rPr lang="zh-CN" altLang="en-US" dirty="0" smtClean="0"/>
              <a:t>实战例子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778476"/>
            <a:ext cx="8596668" cy="607952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3500" dirty="0" smtClean="0"/>
              <a:t>题目要求：</a:t>
            </a:r>
            <a:endParaRPr lang="en-US" altLang="zh-CN" sz="3500" dirty="0" smtClean="0"/>
          </a:p>
          <a:p>
            <a:r>
              <a:rPr lang="zh-CN" altLang="en-US" sz="2600" b="1" dirty="0"/>
              <a:t>比马印第安人糖尿病 </a:t>
            </a:r>
            <a:r>
              <a:rPr lang="en-US" altLang="zh-CN" sz="2600" b="1" dirty="0"/>
              <a:t>(Pima Indians Diabetes</a:t>
            </a:r>
            <a:r>
              <a:rPr lang="en-US" altLang="zh-CN" sz="2600" b="1" dirty="0" smtClean="0"/>
              <a:t>)</a:t>
            </a:r>
            <a:r>
              <a:rPr lang="zh-CN" altLang="en-US" sz="2600" dirty="0"/>
              <a:t/>
            </a:r>
            <a:br>
              <a:rPr lang="zh-CN" altLang="en-US" sz="2600" dirty="0"/>
            </a:br>
            <a:endParaRPr lang="zh-CN" altLang="en-US" sz="2600" dirty="0"/>
          </a:p>
          <a:p>
            <a:r>
              <a:rPr lang="zh-CN" altLang="en-US" sz="2600" dirty="0"/>
              <a:t>该数据根据医疗</a:t>
            </a:r>
            <a:r>
              <a:rPr lang="zh-CN" altLang="en-US" sz="2600" dirty="0" smtClean="0"/>
              <a:t>记录</a:t>
            </a:r>
            <a:r>
              <a:rPr lang="zh-CN" altLang="en-US" sz="2400" dirty="0" smtClean="0">
                <a:solidFill>
                  <a:schemeClr val="tx1"/>
                </a:solidFill>
              </a:rPr>
              <a:t>预测</a:t>
            </a:r>
            <a:r>
              <a:rPr lang="zh-CN" altLang="en-US" sz="2600" dirty="0" smtClean="0"/>
              <a:t>比</a:t>
            </a:r>
            <a:r>
              <a:rPr lang="zh-CN" altLang="en-US" sz="2600" dirty="0"/>
              <a:t>马印第安人 </a:t>
            </a:r>
            <a:r>
              <a:rPr lang="en-US" altLang="zh-CN" sz="2600" dirty="0"/>
              <a:t>5 </a:t>
            </a:r>
            <a:r>
              <a:rPr lang="zh-CN" altLang="en-US" sz="2600" dirty="0"/>
              <a:t>年内糖尿病的发病情况。它是一个</a:t>
            </a:r>
            <a:r>
              <a:rPr lang="zh-CN" altLang="en-US" sz="2600" b="1" dirty="0">
                <a:solidFill>
                  <a:srgbClr val="FF0000"/>
                </a:solidFill>
              </a:rPr>
              <a:t>二元分类</a:t>
            </a:r>
            <a:r>
              <a:rPr lang="zh-CN" altLang="en-US" sz="2600" dirty="0" smtClean="0"/>
              <a:t>问题，</a:t>
            </a:r>
            <a:r>
              <a:rPr lang="zh-CN" altLang="en-US" sz="2600" dirty="0"/>
              <a:t>一共有 </a:t>
            </a:r>
            <a:r>
              <a:rPr lang="en-US" altLang="zh-CN" sz="2600" dirty="0"/>
              <a:t>768 </a:t>
            </a:r>
            <a:r>
              <a:rPr lang="zh-CN" altLang="en-US" sz="2600" dirty="0"/>
              <a:t>个样例。该数据集包含了 </a:t>
            </a:r>
            <a:r>
              <a:rPr lang="en-US" altLang="zh-CN" sz="2600" dirty="0"/>
              <a:t>8 </a:t>
            </a:r>
            <a:r>
              <a:rPr lang="zh-CN" altLang="en-US" sz="2600" dirty="0"/>
              <a:t>个特征和 </a:t>
            </a:r>
            <a:r>
              <a:rPr lang="en-US" altLang="zh-CN" sz="2600" dirty="0"/>
              <a:t>1 </a:t>
            </a:r>
            <a:r>
              <a:rPr lang="zh-CN" altLang="en-US" sz="2600" dirty="0"/>
              <a:t>个类</a:t>
            </a:r>
            <a:r>
              <a:rPr lang="zh-CN" altLang="en-US" sz="2600" dirty="0" smtClean="0"/>
              <a:t>变量</a:t>
            </a:r>
            <a:r>
              <a:rPr lang="zh-CN" altLang="en-US" sz="2600" dirty="0"/>
              <a:t>：</a:t>
            </a:r>
          </a:p>
          <a:p>
            <a:r>
              <a:rPr lang="zh-CN" altLang="en-US" sz="2800" dirty="0"/>
              <a:t>怀孕次数</a:t>
            </a:r>
          </a:p>
          <a:p>
            <a:r>
              <a:rPr lang="en-US" altLang="zh-CN" sz="2800" dirty="0"/>
              <a:t>2 </a:t>
            </a:r>
            <a:r>
              <a:rPr lang="zh-CN" altLang="en-US" sz="2800" dirty="0"/>
              <a:t>小时的血浆葡萄糖浓度。</a:t>
            </a:r>
          </a:p>
          <a:p>
            <a:r>
              <a:rPr lang="zh-CN" altLang="en-US" sz="2800" dirty="0"/>
              <a:t>舒张压</a:t>
            </a:r>
          </a:p>
          <a:p>
            <a:r>
              <a:rPr lang="zh-CN" altLang="en-US" sz="2800" dirty="0"/>
              <a:t>三头肌皮肤褶层厚度</a:t>
            </a:r>
          </a:p>
          <a:p>
            <a:r>
              <a:rPr lang="en-US" altLang="zh-CN" sz="2800" dirty="0"/>
              <a:t>2 </a:t>
            </a:r>
            <a:r>
              <a:rPr lang="zh-CN" altLang="en-US" sz="2800" dirty="0"/>
              <a:t>小时血清胰岛素含量</a:t>
            </a:r>
          </a:p>
          <a:p>
            <a:r>
              <a:rPr lang="zh-CN" altLang="en-US" sz="2800" dirty="0"/>
              <a:t>体重指数</a:t>
            </a:r>
          </a:p>
          <a:p>
            <a:r>
              <a:rPr lang="zh-CN" altLang="en-US" sz="2800" dirty="0"/>
              <a:t>糖尿病家族史</a:t>
            </a:r>
          </a:p>
          <a:p>
            <a:r>
              <a:rPr lang="zh-CN" altLang="en-US" sz="2800" dirty="0"/>
              <a:t>年龄</a:t>
            </a:r>
          </a:p>
          <a:p>
            <a:r>
              <a:rPr lang="zh-CN" altLang="en-US" sz="2800" dirty="0"/>
              <a:t>类变量 </a:t>
            </a:r>
            <a:r>
              <a:rPr lang="en-US" altLang="zh-CN" sz="2800" dirty="0"/>
              <a:t>(0 </a:t>
            </a:r>
            <a:r>
              <a:rPr lang="zh-CN" altLang="en-US" sz="2800" dirty="0"/>
              <a:t>或 </a:t>
            </a:r>
            <a:r>
              <a:rPr lang="en-US" altLang="zh-CN" sz="2800" dirty="0" smtClean="0"/>
              <a:t>1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262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1362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/>
              <a:t>XGBoost</a:t>
            </a:r>
            <a:r>
              <a:rPr lang="zh-CN" altLang="en-US" dirty="0" smtClean="0"/>
              <a:t>实战例子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10963"/>
            <a:ext cx="8596668" cy="48304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数据格式展示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     读取 </a:t>
            </a:r>
            <a:r>
              <a:rPr lang="en-US" altLang="zh-CN" sz="2800" dirty="0"/>
              <a:t>csv </a:t>
            </a:r>
            <a:r>
              <a:rPr lang="zh-CN" altLang="en-US" sz="2800" dirty="0"/>
              <a:t>文件，并打印出头尾 </a:t>
            </a:r>
            <a:r>
              <a:rPr lang="en-US" altLang="zh-CN" sz="2800" dirty="0"/>
              <a:t>3 </a:t>
            </a:r>
            <a:r>
              <a:rPr lang="zh-CN" altLang="en-US" sz="2800"/>
              <a:t>行</a:t>
            </a:r>
            <a:r>
              <a:rPr lang="zh-CN" altLang="en-US" sz="2800" smtClean="0"/>
              <a:t>。发现</a:t>
            </a:r>
            <a:r>
              <a:rPr lang="zh-CN" altLang="en-US" sz="2800" dirty="0"/>
              <a:t>该数据都是数值型，因此不用做任何转换</a:t>
            </a:r>
            <a:endParaRPr lang="en-US" altLang="zh-CN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67" y="2058172"/>
            <a:ext cx="10058400" cy="218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941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345989"/>
            <a:ext cx="8596668" cy="569537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2800" dirty="0" smtClean="0"/>
              <a:t>程序代码说明：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/>
              <a:t>基本环境设置：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import </a:t>
            </a:r>
            <a:r>
              <a:rPr lang="en-US" altLang="zh-CN" sz="2400" dirty="0" err="1"/>
              <a:t>numpy</a:t>
            </a:r>
            <a:r>
              <a:rPr lang="en-US" altLang="zh-CN" sz="2400" dirty="0"/>
              <a:t> as np</a:t>
            </a:r>
          </a:p>
          <a:p>
            <a:pPr marL="0" indent="0">
              <a:buNone/>
            </a:pPr>
            <a:r>
              <a:rPr lang="en-US" altLang="zh-CN" sz="2400" dirty="0"/>
              <a:t>import pandas as </a:t>
            </a:r>
            <a:r>
              <a:rPr lang="en-US" altLang="zh-CN" sz="2400" dirty="0" err="1"/>
              <a:t>pd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import </a:t>
            </a:r>
            <a:r>
              <a:rPr lang="en-US" altLang="zh-CN" sz="2400" dirty="0" err="1"/>
              <a:t>matplotlib.pyplot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plt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import </a:t>
            </a:r>
            <a:r>
              <a:rPr lang="en-US" altLang="zh-CN" sz="2400" dirty="0" err="1"/>
              <a:t>xgboost</a:t>
            </a:r>
            <a:r>
              <a:rPr lang="en-US" altLang="zh-CN" sz="2400" dirty="0"/>
              <a:t> as </a:t>
            </a:r>
            <a:r>
              <a:rPr lang="en-US" altLang="zh-CN" sz="2400" dirty="0" err="1"/>
              <a:t>xgb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from </a:t>
            </a:r>
            <a:r>
              <a:rPr lang="en-US" altLang="zh-CN" sz="2400" dirty="0" err="1"/>
              <a:t>sklearn.model_selection</a:t>
            </a:r>
            <a:r>
              <a:rPr lang="en-US" altLang="zh-CN" sz="2400" dirty="0"/>
              <a:t> import </a:t>
            </a:r>
            <a:r>
              <a:rPr lang="en-US" altLang="zh-CN" sz="2400" dirty="0" err="1"/>
              <a:t>train_test_split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from </a:t>
            </a:r>
            <a:r>
              <a:rPr lang="en-US" altLang="zh-CN" sz="2400" dirty="0" err="1"/>
              <a:t>sklearn.metrics</a:t>
            </a:r>
            <a:r>
              <a:rPr lang="en-US" altLang="zh-CN" sz="2400" dirty="0"/>
              <a:t> import </a:t>
            </a:r>
            <a:r>
              <a:rPr lang="en-US" altLang="zh-CN" sz="2400" dirty="0" err="1"/>
              <a:t>accuracy_score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from </a:t>
            </a:r>
            <a:r>
              <a:rPr lang="en-US" altLang="zh-CN" sz="2400" dirty="0" err="1"/>
              <a:t>xgboost</a:t>
            </a:r>
            <a:r>
              <a:rPr lang="en-US" altLang="zh-CN" sz="2400" dirty="0"/>
              <a:t> import </a:t>
            </a:r>
            <a:r>
              <a:rPr lang="en-US" altLang="zh-CN" sz="2400" dirty="0" err="1"/>
              <a:t>XGBClassifier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seed = 7</a:t>
            </a:r>
          </a:p>
          <a:p>
            <a:pPr marL="0" indent="0">
              <a:buNone/>
            </a:pPr>
            <a:r>
              <a:rPr lang="en-US" altLang="zh-CN" sz="2400" dirty="0" err="1"/>
              <a:t>test_size</a:t>
            </a:r>
            <a:r>
              <a:rPr lang="en-US" altLang="zh-CN" sz="2400" dirty="0"/>
              <a:t> =0.33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7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5106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497"/>
          </a:xfrm>
        </p:spPr>
        <p:txBody>
          <a:bodyPr/>
          <a:lstStyle/>
          <a:p>
            <a:r>
              <a:rPr lang="zh-CN" altLang="en-US" dirty="0" smtClean="0"/>
              <a:t>加载数据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186249"/>
            <a:ext cx="8596668" cy="4855113"/>
          </a:xfrm>
        </p:spPr>
        <p:txBody>
          <a:bodyPr>
            <a:normAutofit lnSpcReduction="10000"/>
          </a:bodyPr>
          <a:lstStyle/>
          <a:p>
            <a:r>
              <a:rPr lang="en-US" altLang="zh-CN" sz="4000" dirty="0"/>
              <a:t># load data</a:t>
            </a:r>
          </a:p>
          <a:p>
            <a:r>
              <a:rPr lang="en-US" altLang="zh-CN" sz="4000" dirty="0"/>
              <a:t>data =</a:t>
            </a:r>
            <a:r>
              <a:rPr lang="en-US" altLang="zh-CN" sz="4000" dirty="0" err="1"/>
              <a:t>pd.read_csv</a:t>
            </a:r>
            <a:r>
              <a:rPr lang="en-US" altLang="zh-CN" sz="4000" dirty="0"/>
              <a:t>('pima-indians-diabetes.csv')</a:t>
            </a:r>
          </a:p>
          <a:p>
            <a:r>
              <a:rPr lang="en-US" altLang="zh-CN" sz="4000" dirty="0" err="1"/>
              <a:t>data.head</a:t>
            </a:r>
            <a:r>
              <a:rPr lang="en-US" altLang="zh-CN" sz="4000" dirty="0"/>
              <a:t>(3).append(</a:t>
            </a:r>
            <a:r>
              <a:rPr lang="en-US" altLang="zh-CN" sz="4000" dirty="0" err="1"/>
              <a:t>data.tail</a:t>
            </a:r>
            <a:r>
              <a:rPr lang="en-US" altLang="zh-CN" sz="4000" dirty="0"/>
              <a:t>(3))</a:t>
            </a:r>
          </a:p>
          <a:p>
            <a:endParaRPr lang="en-US" altLang="zh-CN" sz="4000" dirty="0"/>
          </a:p>
          <a:p>
            <a:r>
              <a:rPr lang="en-US" altLang="zh-CN" sz="4000" dirty="0" err="1"/>
              <a:t>data.describe</a:t>
            </a:r>
            <a:r>
              <a:rPr lang="en-US" altLang="zh-CN" sz="4000" dirty="0"/>
              <a:t>()</a:t>
            </a:r>
          </a:p>
          <a:p>
            <a:pPr marL="0" indent="0">
              <a:buNone/>
            </a:pPr>
            <a:r>
              <a:rPr lang="en-US" altLang="zh-CN" sz="4000" dirty="0" smtClean="0"/>
              <a:t>      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01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分割</a:t>
            </a:r>
            <a:r>
              <a:rPr lang="zh-CN" altLang="en-US" dirty="0"/>
              <a:t>数据，产生</a:t>
            </a:r>
            <a:r>
              <a:rPr lang="zh-CN" altLang="en-US" dirty="0" smtClean="0"/>
              <a:t>特征</a:t>
            </a:r>
            <a:r>
              <a:rPr lang="zh-CN" altLang="en-US" dirty="0"/>
              <a:t>集与标签集。划分训练集与测试集。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06378"/>
            <a:ext cx="8596668" cy="525162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en-US" altLang="zh-CN" dirty="0" err="1"/>
              <a:t>splitXy</a:t>
            </a:r>
            <a:r>
              <a:rPr lang="en-US" altLang="zh-CN" dirty="0"/>
              <a:t>(data):</a:t>
            </a:r>
          </a:p>
          <a:p>
            <a:r>
              <a:rPr lang="en-US" altLang="zh-CN" dirty="0"/>
              <a:t>    dataset =</a:t>
            </a:r>
            <a:r>
              <a:rPr lang="en-US" altLang="zh-CN" dirty="0" err="1"/>
              <a:t>data.values</a:t>
            </a:r>
            <a:endParaRPr lang="en-US" altLang="zh-CN" dirty="0"/>
          </a:p>
          <a:p>
            <a:r>
              <a:rPr lang="en-US" altLang="zh-CN" dirty="0"/>
              <a:t>    X=dataset[:,0:-1]</a:t>
            </a:r>
          </a:p>
          <a:p>
            <a:r>
              <a:rPr lang="en-US" altLang="zh-CN" dirty="0"/>
              <a:t>    y=dataset[:,-1]</a:t>
            </a:r>
          </a:p>
          <a:p>
            <a:endParaRPr lang="en-US" altLang="zh-CN" dirty="0"/>
          </a:p>
          <a:p>
            <a:r>
              <a:rPr lang="en-US" altLang="zh-CN" dirty="0"/>
              <a:t>    return </a:t>
            </a:r>
            <a:r>
              <a:rPr lang="en-US" altLang="zh-CN" dirty="0" err="1"/>
              <a:t>X,y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 split data into X and y</a:t>
            </a:r>
          </a:p>
          <a:p>
            <a:r>
              <a:rPr lang="en-US" altLang="zh-CN" dirty="0" err="1"/>
              <a:t>X,y</a:t>
            </a:r>
            <a:r>
              <a:rPr lang="en-US" altLang="zh-CN" dirty="0"/>
              <a:t> =</a:t>
            </a:r>
            <a:r>
              <a:rPr lang="en-US" altLang="zh-CN" dirty="0" err="1"/>
              <a:t>splitXy</a:t>
            </a:r>
            <a:r>
              <a:rPr lang="en-US" altLang="zh-CN" dirty="0"/>
              <a:t>(data)</a:t>
            </a:r>
          </a:p>
          <a:p>
            <a:r>
              <a:rPr lang="en-US" altLang="zh-CN" dirty="0"/>
              <a:t>#split data into train and test sets</a:t>
            </a:r>
          </a:p>
          <a:p>
            <a:r>
              <a:rPr lang="en-US" altLang="zh-CN" dirty="0" err="1"/>
              <a:t>X_train</a:t>
            </a:r>
            <a:r>
              <a:rPr lang="en-US" altLang="zh-CN" dirty="0"/>
              <a:t>, </a:t>
            </a:r>
            <a:r>
              <a:rPr lang="en-US" altLang="zh-CN" dirty="0" err="1"/>
              <a:t>X_test,y_train</a:t>
            </a:r>
            <a:r>
              <a:rPr lang="en-US" altLang="zh-CN" dirty="0"/>
              <a:t>, </a:t>
            </a:r>
            <a:r>
              <a:rPr lang="en-US" altLang="zh-CN" dirty="0" err="1"/>
              <a:t>y_test</a:t>
            </a:r>
            <a:r>
              <a:rPr lang="en-US" altLang="zh-CN" dirty="0"/>
              <a:t> = \</a:t>
            </a:r>
          </a:p>
          <a:p>
            <a:r>
              <a:rPr lang="en-US" altLang="zh-CN" dirty="0" err="1"/>
              <a:t>train_test_split</a:t>
            </a:r>
            <a:r>
              <a:rPr lang="en-US" altLang="zh-CN" dirty="0"/>
              <a:t>(X, y, </a:t>
            </a:r>
            <a:r>
              <a:rPr lang="en-US" altLang="zh-CN" dirty="0" err="1"/>
              <a:t>test_size</a:t>
            </a:r>
            <a:r>
              <a:rPr lang="en-US" altLang="zh-CN" dirty="0"/>
              <a:t>=</a:t>
            </a:r>
            <a:r>
              <a:rPr lang="en-US" altLang="zh-CN" dirty="0" err="1"/>
              <a:t>test_size</a:t>
            </a:r>
            <a:r>
              <a:rPr lang="en-US" altLang="zh-CN" dirty="0"/>
              <a:t>,</a:t>
            </a:r>
          </a:p>
          <a:p>
            <a:r>
              <a:rPr lang="en-US" altLang="zh-CN" dirty="0" err="1"/>
              <a:t>random_state</a:t>
            </a:r>
            <a:r>
              <a:rPr lang="en-US" altLang="zh-CN" dirty="0"/>
              <a:t>=seed)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9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2573"/>
          </a:xfrm>
        </p:spPr>
        <p:txBody>
          <a:bodyPr/>
          <a:lstStyle/>
          <a:p>
            <a:r>
              <a:rPr lang="zh-CN" altLang="en-US" dirty="0" smtClean="0"/>
              <a:t>训练模型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10963"/>
            <a:ext cx="8596668" cy="4830400"/>
          </a:xfrm>
        </p:spPr>
        <p:txBody>
          <a:bodyPr>
            <a:noAutofit/>
          </a:bodyPr>
          <a:lstStyle/>
          <a:p>
            <a:r>
              <a:rPr lang="en-US" altLang="zh-CN" sz="3200" dirty="0" err="1"/>
              <a:t>def</a:t>
            </a:r>
            <a:r>
              <a:rPr lang="en-US" altLang="zh-CN" sz="3200" dirty="0"/>
              <a:t> fit(</a:t>
            </a:r>
            <a:r>
              <a:rPr lang="en-US" altLang="zh-CN" sz="3200" dirty="0" err="1"/>
              <a:t>X,y</a:t>
            </a:r>
            <a:r>
              <a:rPr lang="en-US" altLang="zh-CN" sz="3200" dirty="0"/>
              <a:t>):</a:t>
            </a:r>
          </a:p>
          <a:p>
            <a:r>
              <a:rPr lang="en-US" altLang="zh-CN" sz="3200" dirty="0"/>
              <a:t>    model= </a:t>
            </a:r>
            <a:r>
              <a:rPr lang="en-US" altLang="zh-CN" sz="3200" dirty="0" err="1"/>
              <a:t>XGBClassifier</a:t>
            </a:r>
            <a:r>
              <a:rPr lang="en-US" altLang="zh-CN" sz="3200" dirty="0"/>
              <a:t>()</a:t>
            </a:r>
          </a:p>
          <a:p>
            <a:r>
              <a:rPr lang="en-US" altLang="zh-CN" sz="3200" dirty="0"/>
              <a:t>    </a:t>
            </a:r>
            <a:r>
              <a:rPr lang="en-US" altLang="zh-CN" sz="3200" dirty="0" err="1"/>
              <a:t>model.fit</a:t>
            </a:r>
            <a:r>
              <a:rPr lang="en-US" altLang="zh-CN" sz="3200" dirty="0"/>
              <a:t>(</a:t>
            </a:r>
            <a:r>
              <a:rPr lang="en-US" altLang="zh-CN" sz="3200" dirty="0" err="1"/>
              <a:t>X,y</a:t>
            </a:r>
            <a:r>
              <a:rPr lang="en-US" altLang="zh-CN" sz="3200" dirty="0"/>
              <a:t>)</a:t>
            </a:r>
          </a:p>
          <a:p>
            <a:endParaRPr lang="en-US" altLang="zh-CN" sz="3200" dirty="0"/>
          </a:p>
          <a:p>
            <a:r>
              <a:rPr lang="en-US" altLang="zh-CN" sz="3200" dirty="0"/>
              <a:t>    return model</a:t>
            </a:r>
          </a:p>
          <a:p>
            <a:endParaRPr lang="en-US" altLang="zh-CN" sz="3200" dirty="0"/>
          </a:p>
          <a:p>
            <a:r>
              <a:rPr lang="en-US" altLang="zh-CN" sz="3200" dirty="0"/>
              <a:t>model = fit(</a:t>
            </a:r>
            <a:r>
              <a:rPr lang="en-US" altLang="zh-CN" sz="3200" dirty="0" err="1"/>
              <a:t>X_train,y_train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print (model)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398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1427"/>
          </a:xfrm>
        </p:spPr>
        <p:txBody>
          <a:bodyPr/>
          <a:lstStyle/>
          <a:p>
            <a:r>
              <a:rPr lang="zh-CN" altLang="en-US" dirty="0" smtClean="0"/>
              <a:t>预测模型，输出准确率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35676"/>
            <a:ext cx="8596668" cy="5424615"/>
          </a:xfrm>
        </p:spPr>
        <p:txBody>
          <a:bodyPr>
            <a:noAutofit/>
          </a:bodyPr>
          <a:lstStyle/>
          <a:p>
            <a:r>
              <a:rPr lang="en-US" altLang="zh-CN" sz="2400" dirty="0" err="1"/>
              <a:t>def</a:t>
            </a:r>
            <a:r>
              <a:rPr lang="en-US" altLang="zh-CN" sz="2400" dirty="0"/>
              <a:t> predict(</a:t>
            </a:r>
            <a:r>
              <a:rPr lang="en-US" altLang="zh-CN" sz="2400" dirty="0" err="1"/>
              <a:t>model,X,y</a:t>
            </a:r>
            <a:r>
              <a:rPr lang="en-US" altLang="zh-CN" sz="2400" dirty="0"/>
              <a:t>):</a:t>
            </a:r>
          </a:p>
          <a:p>
            <a:r>
              <a:rPr lang="en-US" altLang="zh-CN" sz="2400" dirty="0"/>
              <a:t>    # make predictions for X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y_pred</a:t>
            </a:r>
            <a:r>
              <a:rPr lang="en-US" altLang="zh-CN" sz="2400" dirty="0"/>
              <a:t> =</a:t>
            </a:r>
            <a:r>
              <a:rPr lang="en-US" altLang="zh-CN" sz="2400" dirty="0" err="1"/>
              <a:t>model.predict</a:t>
            </a:r>
            <a:r>
              <a:rPr lang="en-US" altLang="zh-CN" sz="2400" dirty="0"/>
              <a:t>(X)</a:t>
            </a:r>
          </a:p>
          <a:p>
            <a:r>
              <a:rPr lang="en-US" altLang="zh-CN" sz="2400" dirty="0"/>
              <a:t>    predictions = [round(value) for value in </a:t>
            </a:r>
            <a:r>
              <a:rPr lang="en-US" altLang="zh-CN" sz="2400" dirty="0" err="1"/>
              <a:t>y_pred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/>
              <a:t>    # evaluate predictions</a:t>
            </a:r>
          </a:p>
          <a:p>
            <a:r>
              <a:rPr lang="en-US" altLang="zh-CN" sz="2400" dirty="0"/>
              <a:t>    accuracy = </a:t>
            </a:r>
            <a:r>
              <a:rPr lang="en-US" altLang="zh-CN" sz="2400" dirty="0" err="1"/>
              <a:t>accuracy_score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y,predictions</a:t>
            </a:r>
            <a:r>
              <a:rPr lang="en-US" altLang="zh-CN" sz="2400" dirty="0"/>
              <a:t>)</a:t>
            </a:r>
          </a:p>
          <a:p>
            <a:endParaRPr lang="en-US" altLang="zh-CN" sz="2400" dirty="0"/>
          </a:p>
          <a:p>
            <a:r>
              <a:rPr lang="en-US" altLang="zh-CN" sz="2400" dirty="0"/>
              <a:t>    return </a:t>
            </a:r>
            <a:r>
              <a:rPr lang="en-US" altLang="zh-CN" sz="2400" dirty="0" err="1"/>
              <a:t>predictions,accuracy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_,accuracy = predict(</a:t>
            </a:r>
            <a:r>
              <a:rPr lang="en-US" altLang="zh-CN" sz="2400" dirty="0" err="1"/>
              <a:t>model,X_test,y_test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print("Accuracy: %.2f%%" %(accuracy*100.0))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1266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6714"/>
          </a:xfrm>
        </p:spPr>
        <p:txBody>
          <a:bodyPr/>
          <a:lstStyle/>
          <a:p>
            <a:r>
              <a:rPr lang="zh-CN" altLang="en-US" dirty="0"/>
              <a:t>计算</a:t>
            </a:r>
            <a:r>
              <a:rPr lang="zh-CN" altLang="en-US" dirty="0" smtClean="0"/>
              <a:t>可视化（</a:t>
            </a:r>
            <a:r>
              <a:rPr lang="en-US" altLang="zh-CN" dirty="0" err="1" smtClean="0"/>
              <a:t>plot_tree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82811"/>
            <a:ext cx="8596668" cy="455855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graphviz</a:t>
            </a:r>
            <a:r>
              <a:rPr lang="en-US" altLang="zh-CN" dirty="0"/>
              <a:t> import Digraph</a:t>
            </a:r>
          </a:p>
          <a:p>
            <a:endParaRPr lang="en-US" altLang="zh-CN" dirty="0"/>
          </a:p>
          <a:p>
            <a:r>
              <a:rPr lang="en-US" altLang="zh-CN" dirty="0"/>
              <a:t>from  </a:t>
            </a:r>
            <a:r>
              <a:rPr lang="en-US" altLang="zh-CN" dirty="0" err="1"/>
              <a:t>xgboost</a:t>
            </a:r>
            <a:r>
              <a:rPr lang="en-US" altLang="zh-CN" dirty="0"/>
              <a:t> import </a:t>
            </a:r>
            <a:r>
              <a:rPr lang="en-US" altLang="zh-CN" dirty="0" err="1"/>
              <a:t>plot_tree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plot_tree</a:t>
            </a:r>
            <a:r>
              <a:rPr lang="en-US" altLang="zh-CN" dirty="0"/>
              <a:t>(model , </a:t>
            </a:r>
            <a:r>
              <a:rPr lang="en-US" altLang="zh-CN" dirty="0" err="1"/>
              <a:t>num_trees</a:t>
            </a:r>
            <a:r>
              <a:rPr lang="en-US" altLang="zh-CN" dirty="0"/>
              <a:t> = 4)</a:t>
            </a:r>
          </a:p>
          <a:p>
            <a:endParaRPr lang="en-US" altLang="zh-CN" dirty="0"/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plt.savefig</a:t>
            </a:r>
            <a:r>
              <a:rPr lang="en-US" altLang="zh-CN" dirty="0"/>
              <a:t>('Tree from Top to Bottom.png')</a:t>
            </a:r>
          </a:p>
          <a:p>
            <a:r>
              <a:rPr lang="en-US" altLang="zh-CN" dirty="0"/>
              <a:t>            </a:t>
            </a:r>
          </a:p>
          <a:p>
            <a:r>
              <a:rPr lang="en-US" altLang="zh-CN" dirty="0" err="1"/>
              <a:t>plot_tree</a:t>
            </a:r>
            <a:r>
              <a:rPr lang="en-US" altLang="zh-CN" dirty="0"/>
              <a:t>(</a:t>
            </a:r>
            <a:r>
              <a:rPr lang="en-US" altLang="zh-CN" dirty="0" err="1"/>
              <a:t>model,num_trees</a:t>
            </a:r>
            <a:r>
              <a:rPr lang="en-US" altLang="zh-CN" dirty="0"/>
              <a:t>=0,rankdir='LR') 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plt.savefig</a:t>
            </a:r>
            <a:r>
              <a:rPr lang="en-US" altLang="zh-CN" dirty="0"/>
              <a:t>('Tree from Left to Right.png')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8000" dirty="0" smtClean="0"/>
              <a:t>了解几个基本概念</a:t>
            </a:r>
            <a:endParaRPr lang="zh-CN" altLang="en-US" sz="8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4000" dirty="0" smtClean="0"/>
              <a:t>决策树</a:t>
            </a:r>
            <a:endParaRPr lang="en-US" altLang="zh-CN" sz="4000" dirty="0" smtClean="0"/>
          </a:p>
          <a:p>
            <a:pPr>
              <a:lnSpc>
                <a:spcPct val="200000"/>
              </a:lnSpc>
            </a:pPr>
            <a:r>
              <a:rPr lang="en-US" altLang="zh-CN" sz="4000" dirty="0" smtClean="0"/>
              <a:t>Boosting</a:t>
            </a:r>
            <a:r>
              <a:rPr lang="zh-CN" altLang="en-US" sz="4000" dirty="0" smtClean="0"/>
              <a:t>思想</a:t>
            </a:r>
            <a:endParaRPr lang="en-US" altLang="zh-CN" sz="40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01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6714"/>
          </a:xfrm>
        </p:spPr>
        <p:txBody>
          <a:bodyPr/>
          <a:lstStyle/>
          <a:p>
            <a:r>
              <a:rPr lang="zh-CN" altLang="en-US" dirty="0" smtClean="0"/>
              <a:t>输出结果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10961"/>
            <a:ext cx="8596668" cy="5560542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图像：</a:t>
            </a:r>
            <a:endParaRPr lang="en-US" altLang="zh-CN" sz="3600" dirty="0" smtClean="0"/>
          </a:p>
          <a:p>
            <a:endParaRPr lang="en-US" altLang="zh-CN" sz="3600" dirty="0"/>
          </a:p>
          <a:p>
            <a:endParaRPr lang="en-US" altLang="zh-CN" sz="3600" dirty="0" smtClean="0"/>
          </a:p>
          <a:p>
            <a:endParaRPr lang="en-US" altLang="zh-CN" sz="3600" dirty="0"/>
          </a:p>
          <a:p>
            <a:endParaRPr lang="en-US" altLang="zh-CN" sz="3600" dirty="0" smtClean="0"/>
          </a:p>
          <a:p>
            <a:endParaRPr lang="en-US" altLang="zh-CN" sz="3600" dirty="0"/>
          </a:p>
          <a:p>
            <a:endParaRPr lang="en-US" altLang="zh-CN" sz="3600" dirty="0" smtClean="0"/>
          </a:p>
          <a:p>
            <a:r>
              <a:rPr lang="zh-CN" altLang="en-US" sz="3600" dirty="0"/>
              <a:t>准确率结果：</a:t>
            </a:r>
            <a:r>
              <a:rPr lang="en-US" altLang="zh-CN" sz="3600" dirty="0"/>
              <a:t>Accuracy: 77.95%</a:t>
            </a:r>
            <a:endParaRPr lang="en-US" altLang="zh-CN" sz="3600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865870"/>
            <a:ext cx="8476735" cy="39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5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2145957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算法的评判标准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FFC000"/>
                </a:solidFill>
              </a:rPr>
              <a:t>稳，准，快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1.</a:t>
            </a:r>
            <a:r>
              <a:rPr lang="zh-CN" altLang="en-US" dirty="0" smtClean="0"/>
              <a:t>稳：</a:t>
            </a:r>
            <a:r>
              <a:rPr lang="zh-CN" altLang="en-US" dirty="0" smtClean="0">
                <a:solidFill>
                  <a:srgbClr val="92D050"/>
                </a:solidFill>
              </a:rPr>
              <a:t>可拓展性更好，应用时程序更稳定</a:t>
            </a:r>
            <a:r>
              <a:rPr lang="en-US" altLang="zh-CN" dirty="0" smtClean="0">
                <a:solidFill>
                  <a:srgbClr val="FFFF00"/>
                </a:solidFill>
              </a:rPr>
              <a:t/>
            </a:r>
            <a:br>
              <a:rPr lang="en-US" altLang="zh-CN" dirty="0" smtClean="0">
                <a:solidFill>
                  <a:srgbClr val="FFFF00"/>
                </a:solidFill>
              </a:rPr>
            </a:br>
            <a:r>
              <a:rPr lang="en-US" altLang="zh-CN" dirty="0" smtClean="0"/>
              <a:t>2.</a:t>
            </a:r>
            <a:r>
              <a:rPr lang="zh-CN" altLang="en-US" dirty="0" smtClean="0"/>
              <a:t>准：精度越高越好，欲穷千里目。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3.</a:t>
            </a:r>
            <a:r>
              <a:rPr lang="zh-CN" altLang="en-US" dirty="0" smtClean="0"/>
              <a:t>快：运行速度越快越好，方便工业应用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669059"/>
            <a:ext cx="8596668" cy="41024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 smtClean="0"/>
              <a:t>话说，自从</a:t>
            </a:r>
            <a:r>
              <a:rPr lang="en-US" altLang="zh-CN" sz="2400" dirty="0" err="1" smtClean="0"/>
              <a:t>xgboost</a:t>
            </a:r>
            <a:r>
              <a:rPr lang="zh-CN" altLang="en-US" sz="2400" dirty="0" smtClean="0"/>
              <a:t>于</a:t>
            </a:r>
            <a:r>
              <a:rPr lang="en-US" altLang="zh-CN" sz="2400" dirty="0" smtClean="0"/>
              <a:t>2014 </a:t>
            </a:r>
            <a:r>
              <a:rPr lang="zh-CN" altLang="en-US" sz="2400" dirty="0"/>
              <a:t>年 </a:t>
            </a:r>
            <a:r>
              <a:rPr lang="en-US" altLang="zh-CN" sz="2400" dirty="0"/>
              <a:t>3 </a:t>
            </a:r>
            <a:r>
              <a:rPr lang="zh-CN" altLang="en-US" sz="2400" dirty="0" smtClean="0"/>
              <a:t>月</a:t>
            </a:r>
            <a:r>
              <a:rPr lang="zh-CN" altLang="en-US" sz="2400" dirty="0" smtClean="0"/>
              <a:t>横空出世后，在</a:t>
            </a:r>
            <a:r>
              <a:rPr lang="en-US" altLang="zh-CN" sz="2400" dirty="0" err="1" smtClean="0"/>
              <a:t>kaggle</a:t>
            </a:r>
            <a:r>
              <a:rPr lang="zh-CN" altLang="en-US" sz="2400" dirty="0" smtClean="0"/>
              <a:t>数据挖掘比赛界，成为了一把屠龙宝刀，</a:t>
            </a:r>
            <a:r>
              <a:rPr lang="zh-CN" altLang="en-US" sz="2400" dirty="0" smtClean="0"/>
              <a:t>江湖上各大</a:t>
            </a:r>
            <a:r>
              <a:rPr lang="en-US" altLang="zh-CN" sz="2400" dirty="0" smtClean="0"/>
              <a:t>boost</a:t>
            </a:r>
            <a:r>
              <a:rPr lang="zh-CN" altLang="en-US" sz="2400" dirty="0" smtClean="0"/>
              <a:t>算法纷纷竞折腰，拜服在</a:t>
            </a:r>
            <a:r>
              <a:rPr lang="en-US" altLang="zh-CN" sz="2400" dirty="0" err="1" smtClean="0"/>
              <a:t>xgboost</a:t>
            </a:r>
            <a:r>
              <a:rPr lang="zh-CN" altLang="en-US" sz="2400" dirty="0" smtClean="0"/>
              <a:t>门下。。。</a:t>
            </a:r>
            <a:endParaRPr lang="en-US" altLang="zh-CN" sz="2400" dirty="0" smtClean="0"/>
          </a:p>
          <a:p>
            <a:r>
              <a:rPr lang="zh-CN" altLang="en-US" sz="2400" dirty="0" smtClean="0"/>
              <a:t>怎么超越他？？？</a:t>
            </a:r>
            <a:endParaRPr lang="en-US" altLang="zh-CN" sz="2400" dirty="0" smtClean="0"/>
          </a:p>
          <a:p>
            <a:r>
              <a:rPr lang="en-US" altLang="zh-CN" sz="2400" dirty="0" err="1" smtClean="0"/>
              <a:t>Xgboost</a:t>
            </a:r>
            <a:r>
              <a:rPr lang="zh-CN" altLang="en-US" sz="2400" dirty="0" smtClean="0"/>
              <a:t>在自己</a:t>
            </a:r>
            <a:r>
              <a:rPr lang="en-US" altLang="zh-CN" sz="2400" dirty="0" err="1" smtClean="0"/>
              <a:t>github</a:t>
            </a:r>
            <a:r>
              <a:rPr lang="zh-CN" altLang="en-US" sz="2400" dirty="0" smtClean="0"/>
              <a:t>的华山上稳稳做了三年，鲜有算法上的变动，也可以说它刚一推出，算法基本已经成熟。</a:t>
            </a:r>
            <a:endParaRPr lang="en-US" altLang="zh-CN" sz="2400" dirty="0" smtClean="0"/>
          </a:p>
          <a:p>
            <a:r>
              <a:rPr lang="zh-CN" altLang="en-US" sz="2400" dirty="0" smtClean="0"/>
              <a:t>怎么怼他？</a:t>
            </a:r>
            <a:endParaRPr lang="en-US" altLang="zh-CN" sz="2400" dirty="0" smtClean="0"/>
          </a:p>
          <a:p>
            <a:r>
              <a:rPr lang="zh-CN" altLang="en-US" sz="2400" dirty="0" smtClean="0"/>
              <a:t>比它更快！更稳！更准！</a:t>
            </a:r>
            <a:endParaRPr lang="en-US" altLang="zh-CN" sz="2400" dirty="0" smtClean="0"/>
          </a:p>
          <a:p>
            <a:r>
              <a:rPr lang="zh-CN" altLang="en-US" sz="2400" dirty="0" smtClean="0"/>
              <a:t>于是乎，憋了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年大招的微软研究院在</a:t>
            </a:r>
            <a:r>
              <a:rPr lang="en-US" altLang="zh-CN" sz="2400" dirty="0"/>
              <a:t>2017 </a:t>
            </a:r>
            <a:r>
              <a:rPr lang="zh-CN" altLang="en-US" sz="2400" dirty="0"/>
              <a:t>年 </a:t>
            </a:r>
            <a:r>
              <a:rPr lang="en-US" altLang="zh-CN" sz="2400" dirty="0"/>
              <a:t>1 </a:t>
            </a:r>
            <a:r>
              <a:rPr lang="zh-CN" altLang="en-US" sz="2400" dirty="0" smtClean="0"/>
              <a:t>月祭出</a:t>
            </a:r>
            <a:r>
              <a:rPr lang="en-US" altLang="zh-CN" sz="2400" dirty="0" smtClean="0"/>
              <a:t>LIGHTGBM</a:t>
            </a:r>
            <a:r>
              <a:rPr lang="zh-CN" altLang="en-US" sz="2400" dirty="0" smtClean="0"/>
              <a:t>神器。</a:t>
            </a:r>
            <a:endParaRPr lang="en-US" altLang="zh-CN" sz="2400" dirty="0" smtClean="0"/>
          </a:p>
          <a:p>
            <a:r>
              <a:rPr lang="zh-CN" altLang="en-US" sz="2400" dirty="0" smtClean="0"/>
              <a:t>它的运行速度，比起</a:t>
            </a:r>
            <a:r>
              <a:rPr lang="en-US" altLang="zh-CN" sz="2400" dirty="0" err="1" smtClean="0"/>
              <a:t>xgboost</a:t>
            </a:r>
            <a:r>
              <a:rPr lang="zh-CN" altLang="en-US" sz="2400" dirty="0" smtClean="0"/>
              <a:t>，只能用</a:t>
            </a:r>
            <a:r>
              <a:rPr lang="zh-CN" altLang="en-US" sz="3900" dirty="0" smtClean="0">
                <a:solidFill>
                  <a:srgbClr val="FFC000"/>
                </a:solidFill>
              </a:rPr>
              <a:t>惊艳</a:t>
            </a:r>
            <a:r>
              <a:rPr lang="zh-CN" altLang="en-US" sz="2400" dirty="0" smtClean="0"/>
              <a:t>来形容！！！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41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回顾一下</a:t>
            </a:r>
            <a:r>
              <a:rPr lang="en-US" altLang="zh-CN" dirty="0" err="1" smtClean="0"/>
              <a:t>xgboost</a:t>
            </a:r>
            <a:r>
              <a:rPr lang="zh-CN" altLang="en-US" dirty="0" smtClean="0"/>
              <a:t>算法：</a:t>
            </a:r>
            <a:r>
              <a:rPr lang="zh-CN" altLang="en-US" dirty="0">
                <a:solidFill>
                  <a:srgbClr val="000000"/>
                </a:solidFill>
                <a:latin typeface="wf_segoe-ui_normal"/>
              </a:rPr>
              <a:t>基于预排序的方法（</a:t>
            </a:r>
            <a:r>
              <a:rPr lang="en-US" altLang="zh-CN" dirty="0">
                <a:solidFill>
                  <a:srgbClr val="000000"/>
                </a:solidFill>
                <a:latin typeface="wf_segoe-ui_normal"/>
              </a:rPr>
              <a:t>pre-sorted</a:t>
            </a:r>
            <a:r>
              <a:rPr lang="zh-CN" altLang="en-US" dirty="0">
                <a:solidFill>
                  <a:srgbClr val="000000"/>
                </a:solidFill>
                <a:latin typeface="wf_segoe-ui_normal"/>
              </a:rPr>
              <a:t>）的决策</a:t>
            </a:r>
            <a:r>
              <a:rPr lang="zh-CN" altLang="en-US" dirty="0" smtClean="0">
                <a:solidFill>
                  <a:srgbClr val="000000"/>
                </a:solidFill>
                <a:latin typeface="wf_segoe-ui_normal"/>
              </a:rPr>
              <a:t>树算法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827063"/>
              </p:ext>
            </p:extLst>
          </p:nvPr>
        </p:nvGraphicFramePr>
        <p:xfrm>
          <a:off x="677863" y="1930400"/>
          <a:ext cx="8596312" cy="4111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82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7527"/>
          </a:xfrm>
        </p:spPr>
        <p:txBody>
          <a:bodyPr/>
          <a:lstStyle/>
          <a:p>
            <a:r>
              <a:rPr lang="zh-CN" altLang="en-US" dirty="0" smtClean="0"/>
              <a:t>预排序的缺点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556280"/>
              </p:ext>
            </p:extLst>
          </p:nvPr>
        </p:nvGraphicFramePr>
        <p:xfrm>
          <a:off x="677863" y="1412875"/>
          <a:ext cx="8596312" cy="46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4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48691"/>
            <a:ext cx="8596668" cy="4392671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三</a:t>
            </a:r>
            <a:r>
              <a:rPr lang="zh-CN" altLang="en-US" sz="3200" dirty="0" smtClean="0"/>
              <a:t>个出彩点：</a:t>
            </a:r>
            <a:endParaRPr lang="en-US" altLang="zh-CN" sz="3200" dirty="0" smtClean="0"/>
          </a:p>
          <a:p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671967" y="293408"/>
            <a:ext cx="9219190" cy="11079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fontAlgn="base"/>
            <a:r>
              <a:rPr lang="en-US" altLang="zh-CN" b="1" dirty="0"/>
              <a:t>.</a:t>
            </a:r>
            <a:r>
              <a:rPr lang="en-US" altLang="zh-CN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LightGBM</a:t>
            </a:r>
            <a:r>
              <a:rPr lang="zh-CN" alt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在哪些地方进行了优化</a:t>
            </a:r>
            <a:r>
              <a:rPr lang="zh-CN" alt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？</a:t>
            </a:r>
            <a:endParaRPr lang="zh-CN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410568591"/>
              </p:ext>
            </p:extLst>
          </p:nvPr>
        </p:nvGraphicFramePr>
        <p:xfrm>
          <a:off x="911668" y="2313710"/>
          <a:ext cx="8128000" cy="4170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28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7418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GOSS</a:t>
            </a:r>
            <a:r>
              <a:rPr lang="zh-CN" altLang="en-US" sz="4400" dirty="0" smtClean="0"/>
              <a:t>算法（减少样本）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79419"/>
            <a:ext cx="8596668" cy="446194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在</a:t>
            </a:r>
            <a:r>
              <a:rPr lang="zh-CN" altLang="en-US" sz="2000" dirty="0" smtClean="0"/>
              <a:t>面对大数据时候，传统</a:t>
            </a:r>
            <a:r>
              <a:rPr lang="en-US" altLang="zh-CN" sz="2000" dirty="0" smtClean="0"/>
              <a:t>GBDT</a:t>
            </a:r>
            <a:r>
              <a:rPr lang="zh-CN" altLang="en-US" sz="2000" dirty="0" smtClean="0"/>
              <a:t>算法要么采取完全遍历，要么采取随机抽样。后者虽然能减少运算量，可是如何保证随机抽样的结果能够反映数据分布？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GOSS</a:t>
            </a:r>
            <a:r>
              <a:rPr lang="zh-CN" altLang="en-US" sz="2000" dirty="0" smtClean="0"/>
              <a:t>算法发现在每次训练中，对训练结果影响更大的是那些梯度绝对值更大的数据（反映了训练误差更大）。所以梯度绝对值可以作为我们选择数据的权重。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具体算法，求出第一次迭代中所有数据的梯度差，进行</a:t>
            </a:r>
            <a:r>
              <a:rPr lang="zh-CN" altLang="en-US" sz="2000" dirty="0"/>
              <a:t>降序</a:t>
            </a:r>
            <a:r>
              <a:rPr lang="zh-CN" altLang="en-US" sz="2000" dirty="0" smtClean="0"/>
              <a:t>排序，设定阈值</a:t>
            </a:r>
            <a:r>
              <a:rPr lang="en-US" altLang="zh-CN" sz="2000" dirty="0" smtClean="0"/>
              <a:t>a /b,</a:t>
            </a:r>
            <a:r>
              <a:rPr lang="zh-CN" altLang="en-US" sz="2000" dirty="0" smtClean="0"/>
              <a:t>选取前</a:t>
            </a:r>
            <a:r>
              <a:rPr lang="en-US" altLang="zh-CN" sz="2000" dirty="0" smtClean="0"/>
              <a:t>a*100%</a:t>
            </a:r>
            <a:r>
              <a:rPr lang="zh-CN" altLang="en-US" sz="2000" dirty="0" smtClean="0"/>
              <a:t>的全部取出，再加上剩下的按照</a:t>
            </a:r>
            <a:r>
              <a:rPr lang="en-US" altLang="zh-CN" sz="2000" dirty="0" smtClean="0"/>
              <a:t>b*100%</a:t>
            </a:r>
            <a:r>
              <a:rPr lang="zh-CN" altLang="en-US" sz="2000" dirty="0" smtClean="0"/>
              <a:t>的比例随机取出，两个集合合并做成</a:t>
            </a:r>
            <a:r>
              <a:rPr lang="en-US" altLang="zh-CN" sz="2000" dirty="0" err="1" smtClean="0"/>
              <a:t>testset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进行下一步训练，为了保证数据结果稳定，在低梯度数据前要乘上一个增益常数。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98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zh-CN" altLang="en-US" dirty="0" smtClean="0"/>
              <a:t>算法伪代码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3" y="1371600"/>
            <a:ext cx="7370618" cy="5361709"/>
          </a:xfrm>
        </p:spPr>
      </p:pic>
    </p:spTree>
    <p:extLst>
      <p:ext uri="{BB962C8B-B14F-4D97-AF65-F5344CB8AC3E}">
        <p14:creationId xmlns:p14="http://schemas.microsoft.com/office/powerpoint/2010/main" val="146223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55964"/>
          </a:xfrm>
        </p:spPr>
        <p:txBody>
          <a:bodyPr/>
          <a:lstStyle/>
          <a:p>
            <a:r>
              <a:rPr lang="zh-CN" altLang="en-US" dirty="0"/>
              <a:t>带深度限制的</a:t>
            </a:r>
            <a:r>
              <a:rPr lang="en-US" altLang="zh-CN" dirty="0"/>
              <a:t>Leaf-wise</a:t>
            </a:r>
            <a:r>
              <a:rPr lang="zh-CN" altLang="en-US" dirty="0"/>
              <a:t>的叶子生长策略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330036"/>
            <a:ext cx="8596668" cy="5527963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传统的</a:t>
            </a:r>
            <a:r>
              <a:rPr lang="en-US" altLang="zh-CN" sz="2800" dirty="0" smtClean="0"/>
              <a:t>GBDT</a:t>
            </a:r>
            <a:r>
              <a:rPr lang="zh-CN" altLang="en-US" sz="2800" dirty="0" smtClean="0"/>
              <a:t>算法都是生长，也就是对于同一层的叶子遍历所有数据，同时选择最优属性进行分叉分裂生长。这种算法其实大可不必，因为并不是所有的叶子都适合分裂，有些分裂效益很低的节点大可不分裂。</a:t>
            </a:r>
            <a:endParaRPr lang="en-US" altLang="zh-CN" sz="2800" dirty="0" smtClean="0"/>
          </a:p>
          <a:p>
            <a:r>
              <a:rPr lang="zh-CN" altLang="en-US" sz="2800" dirty="0" smtClean="0"/>
              <a:t>基于这个思想，</a:t>
            </a:r>
            <a:r>
              <a:rPr lang="en-US" altLang="zh-CN" sz="2800" dirty="0" err="1" smtClean="0"/>
              <a:t>lightgbm</a:t>
            </a:r>
            <a:r>
              <a:rPr lang="zh-CN" altLang="en-US" sz="2800" dirty="0" smtClean="0"/>
              <a:t>提出按照最优叶子分叉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选择发叉增益最大的叶子节点进行分叉处理，其他节点停止生长。</a:t>
            </a:r>
            <a:endParaRPr lang="en-US" altLang="zh-CN" sz="2800" dirty="0" smtClean="0"/>
          </a:p>
          <a:p>
            <a:r>
              <a:rPr lang="zh-CN" altLang="en-US" sz="2800" dirty="0" smtClean="0"/>
              <a:t>可是这样做，往往为了准确分类，树的深度往往很深，容易过拟合，所以需要提前设置个参数，限制分裂次数。</a:t>
            </a:r>
            <a:endParaRPr lang="en-US" altLang="zh-CN" sz="2800" dirty="0" smtClean="0"/>
          </a:p>
          <a:p>
            <a:r>
              <a:rPr lang="zh-CN" altLang="en-US" sz="2800" dirty="0"/>
              <a:t>请</a:t>
            </a:r>
            <a:r>
              <a:rPr lang="zh-CN" altLang="en-US" sz="2800" dirty="0" smtClean="0"/>
              <a:t>看效果图：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467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46764"/>
            <a:ext cx="12192000" cy="33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290945"/>
            <a:ext cx="8596668" cy="775855"/>
          </a:xfrm>
        </p:spPr>
        <p:txBody>
          <a:bodyPr/>
          <a:lstStyle/>
          <a:p>
            <a:r>
              <a:rPr lang="en-US" altLang="zh-CN" dirty="0"/>
              <a:t>Histogram</a:t>
            </a:r>
            <a:r>
              <a:rPr lang="zh-CN" altLang="en-US" dirty="0" smtClean="0"/>
              <a:t>算法（减少特征）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066801"/>
            <a:ext cx="8596668" cy="4974562"/>
          </a:xfrm>
        </p:spPr>
        <p:txBody>
          <a:bodyPr/>
          <a:lstStyle/>
          <a:p>
            <a:r>
              <a:rPr lang="zh-CN" altLang="en-US" sz="2400" dirty="0" smtClean="0"/>
              <a:t>让我们思考一个问题：</a:t>
            </a:r>
            <a:endParaRPr lang="en-US" altLang="zh-CN" sz="2400" dirty="0" smtClean="0"/>
          </a:p>
          <a:p>
            <a:r>
              <a:rPr lang="zh-CN" altLang="en-US" sz="2400" dirty="0" smtClean="0"/>
              <a:t>生存的意义是什么？我存在的独特性在哪里？</a:t>
            </a:r>
            <a:endParaRPr lang="en-US" altLang="zh-CN" sz="2400" dirty="0" smtClean="0"/>
          </a:p>
          <a:p>
            <a:r>
              <a:rPr lang="zh-CN" altLang="en-US" sz="2400" dirty="0" smtClean="0"/>
              <a:t>不好意思。。。</a:t>
            </a:r>
            <a:endParaRPr lang="en-US" altLang="zh-CN" sz="2400" dirty="0" smtClean="0"/>
          </a:p>
          <a:p>
            <a:r>
              <a:rPr lang="zh-CN" altLang="en-US" sz="2400" dirty="0"/>
              <a:t>应该</a:t>
            </a:r>
            <a:r>
              <a:rPr lang="zh-CN" altLang="en-US" sz="2400" dirty="0" smtClean="0"/>
              <a:t>是如果特征冗余怎么办？我们真的需要那么多特征分类吗？</a:t>
            </a:r>
            <a:endParaRPr lang="en-US" altLang="zh-CN" sz="2400" dirty="0" smtClean="0"/>
          </a:p>
          <a:p>
            <a:r>
              <a:rPr lang="zh-CN" altLang="en-US" sz="2400" dirty="0" smtClean="0"/>
              <a:t>比如在计算机图像处理中，一幅图像提取的特征很容易冗余？</a:t>
            </a:r>
            <a:endParaRPr lang="en-US" altLang="zh-CN" sz="2400" dirty="0" smtClean="0"/>
          </a:p>
          <a:p>
            <a:r>
              <a:rPr lang="zh-CN" altLang="en-US" sz="2400" dirty="0" smtClean="0"/>
              <a:t>这时候我们联系生活，生活中我们面对复杂事物的基本技巧之一是什么？</a:t>
            </a:r>
            <a:endParaRPr lang="en-US" altLang="zh-CN" sz="2400" dirty="0" smtClean="0"/>
          </a:p>
          <a:p>
            <a:r>
              <a:rPr lang="zh-CN" altLang="en-US" sz="5400" dirty="0" smtClean="0"/>
              <a:t>分类！</a:t>
            </a:r>
            <a:endParaRPr lang="en-US" altLang="zh-CN" sz="5400" dirty="0" smtClean="0"/>
          </a:p>
        </p:txBody>
      </p:sp>
      <p:cxnSp>
        <p:nvCxnSpPr>
          <p:cNvPr id="5" name="直接连接符 4"/>
          <p:cNvCxnSpPr/>
          <p:nvPr/>
        </p:nvCxnSpPr>
        <p:spPr>
          <a:xfrm>
            <a:off x="1122218" y="1787234"/>
            <a:ext cx="5957455" cy="2"/>
          </a:xfrm>
          <a:prstGeom prst="line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81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8145"/>
          </a:xfrm>
        </p:spPr>
        <p:txBody>
          <a:bodyPr/>
          <a:lstStyle/>
          <a:p>
            <a:r>
              <a:rPr lang="en-US" altLang="zh-CN" dirty="0"/>
              <a:t>Histogram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233055"/>
            <a:ext cx="8596668" cy="480830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 smtClean="0"/>
              <a:t>高维特征往往是稀疏的，在微软研究人员看来，这容易产生互斥特征（</a:t>
            </a:r>
            <a:r>
              <a:rPr lang="en-US" altLang="zh-CN" sz="2800" dirty="0" smtClean="0"/>
              <a:t>Exclusive Feature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不同时取非零值。例如</a:t>
            </a:r>
            <a:r>
              <a:rPr lang="en-US" altLang="zh-CN" sz="2800" dirty="0" smtClean="0"/>
              <a:t>one-hot</a:t>
            </a:r>
            <a:r>
              <a:rPr lang="zh-CN" altLang="en-US" sz="2800" dirty="0" smtClean="0"/>
              <a:t>编码。</a:t>
            </a:r>
            <a:endParaRPr lang="en-US" altLang="zh-CN" sz="2800" dirty="0" smtClean="0"/>
          </a:p>
          <a:p>
            <a:r>
              <a:rPr lang="zh-CN" altLang="en-US" sz="2800" dirty="0" smtClean="0"/>
              <a:t>那么可不可以将这些特征归为一个个“桶”中呢？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（</a:t>
            </a:r>
            <a:r>
              <a:rPr lang="en-US" altLang="zh-CN" sz="2800" dirty="0" smtClean="0"/>
              <a:t>Exclusive Feature Bundling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r>
              <a:rPr lang="zh-CN" altLang="en-US" sz="2800" dirty="0" smtClean="0"/>
              <a:t>利用直方图的思想，我们可以遍历一次数据，将高维特征尽可能保持同分布的化为指定的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个桶。</a:t>
            </a:r>
            <a:endParaRPr lang="en-US" altLang="zh-CN" sz="2800" dirty="0" smtClean="0"/>
          </a:p>
          <a:p>
            <a:r>
              <a:rPr lang="zh-CN" altLang="en-US" sz="2600" dirty="0"/>
              <a:t>直方图算法的基本思想是先把连续的浮点特征值离散化成</a:t>
            </a:r>
            <a:r>
              <a:rPr lang="en-US" altLang="zh-CN" sz="2600" dirty="0"/>
              <a:t>k</a:t>
            </a:r>
            <a:r>
              <a:rPr lang="zh-CN" altLang="en-US" sz="2600" dirty="0"/>
              <a:t>个整数，同时构造一个宽度为</a:t>
            </a:r>
            <a:r>
              <a:rPr lang="en-US" altLang="zh-CN" sz="2600" dirty="0"/>
              <a:t>k</a:t>
            </a:r>
            <a:r>
              <a:rPr lang="zh-CN" altLang="en-US" sz="2600" dirty="0"/>
              <a:t>的直方图。在遍历数据的时候，根据离散化后的值作为索引在直方图中累积统计量，当遍历一次数据后，直方图累积了需要的统计量，然后根据直方图的离散值，遍历寻找最优的分割点</a:t>
            </a:r>
            <a:r>
              <a:rPr lang="zh-CN" altLang="en-US" sz="2600" dirty="0" smtClean="0"/>
              <a:t>。</a:t>
            </a:r>
            <a:endParaRPr lang="en-US" altLang="zh-CN" sz="2600" dirty="0" smtClean="0"/>
          </a:p>
          <a:p>
            <a:r>
              <a:rPr lang="zh-CN" altLang="en-US" sz="2600" dirty="0"/>
              <a:t>请</a:t>
            </a:r>
            <a:r>
              <a:rPr lang="zh-CN" altLang="en-US" sz="2600" dirty="0" smtClean="0"/>
              <a:t>看效果图</a:t>
            </a:r>
            <a:endParaRPr lang="zh-CN" altLang="en-US" sz="35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8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4357"/>
          </a:xfrm>
        </p:spPr>
        <p:txBody>
          <a:bodyPr>
            <a:noAutofit/>
          </a:bodyPr>
          <a:lstStyle/>
          <a:p>
            <a:r>
              <a:rPr lang="zh-CN" altLang="en-US" sz="6600" dirty="0" smtClean="0"/>
              <a:t>决策树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先来思考两个小问题：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生活中我们是如何对物体进行分类的？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方法之一：</a:t>
            </a:r>
            <a:r>
              <a:rPr lang="zh-CN" altLang="en-US" sz="3200" b="1" dirty="0" smtClean="0"/>
              <a:t>特征（属性）差异</a:t>
            </a:r>
            <a:endParaRPr lang="en-US" altLang="zh-CN" sz="3200" b="1" dirty="0" smtClean="0"/>
          </a:p>
          <a:p>
            <a:pPr marL="0" indent="0">
              <a:buNone/>
            </a:pPr>
            <a:r>
              <a:rPr lang="en-US" altLang="zh-CN" sz="3200" b="1" dirty="0"/>
              <a:t> </a:t>
            </a:r>
            <a:r>
              <a:rPr lang="en-US" altLang="zh-CN" sz="3200" b="1" dirty="0" smtClean="0"/>
              <a:t>   </a:t>
            </a:r>
            <a:r>
              <a:rPr lang="zh-CN" altLang="en-US" sz="2800" dirty="0" smtClean="0"/>
              <a:t>生活中我们是如何对事物发展趋势进行预测的？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方法之一：</a:t>
            </a:r>
            <a:r>
              <a:rPr lang="zh-CN" altLang="en-US" sz="3200" b="1" dirty="0" smtClean="0"/>
              <a:t>二分法</a:t>
            </a:r>
            <a:endParaRPr lang="en-US" altLang="zh-CN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79801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263236"/>
            <a:ext cx="8596668" cy="845128"/>
          </a:xfrm>
        </p:spPr>
        <p:txBody>
          <a:bodyPr>
            <a:normAutofit fontScale="90000"/>
          </a:bodyPr>
          <a:lstStyle/>
          <a:p>
            <a:r>
              <a:rPr lang="en-US" altLang="zh-CN" sz="4900" dirty="0" smtClean="0"/>
              <a:t>LIGHTGBM</a:t>
            </a:r>
            <a:r>
              <a:rPr lang="zh-CN" altLang="en-US" sz="4900" dirty="0" smtClean="0"/>
              <a:t>快吗？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24000"/>
            <a:ext cx="8596668" cy="4517362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rgbClr val="90C226"/>
                </a:solidFill>
                <a:ea typeface="方正姚体" panose="02010601030101010101" pitchFamily="2" charset="-122"/>
                <a:cs typeface="+mj-cs"/>
              </a:rPr>
              <a:t>快的不要不要的！！</a:t>
            </a:r>
            <a:r>
              <a:rPr lang="zh-CN" altLang="en-US" sz="4800" dirty="0" smtClean="0">
                <a:solidFill>
                  <a:srgbClr val="90C226"/>
                </a:solidFill>
                <a:ea typeface="方正姚体" panose="02010601030101010101" pitchFamily="2" charset="-122"/>
                <a:cs typeface="+mj-cs"/>
              </a:rPr>
              <a:t>！</a:t>
            </a:r>
            <a:endParaRPr lang="en-US" altLang="zh-CN" sz="4800" dirty="0" smtClean="0">
              <a:solidFill>
                <a:srgbClr val="90C226"/>
              </a:solidFill>
              <a:ea typeface="方正姚体" panose="02010601030101010101" pitchFamily="2" charset="-122"/>
              <a:cs typeface="+mj-cs"/>
            </a:endParaRPr>
          </a:p>
          <a:p>
            <a:r>
              <a:rPr lang="en-US" altLang="zh-CN" sz="2800" dirty="0" smtClean="0"/>
              <a:t>Higgs</a:t>
            </a:r>
            <a:r>
              <a:rPr lang="zh-CN" altLang="en-US" sz="2800" dirty="0" smtClean="0"/>
              <a:t>粒子等数据集上对比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16296"/>
            <a:ext cx="12192001" cy="39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5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更稳，更准！！！（</a:t>
            </a:r>
            <a:r>
              <a:rPr lang="en-US" altLang="zh-CN" dirty="0" smtClean="0"/>
              <a:t>Higgs</a:t>
            </a:r>
            <a:r>
              <a:rPr lang="zh-CN" altLang="en-US" dirty="0" smtClean="0"/>
              <a:t>数据集）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内存占用</a:t>
            </a:r>
            <a:r>
              <a:rPr lang="zh-CN" altLang="en-US" dirty="0" smtClean="0"/>
              <a:t>比较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准确率比较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09" b="8350"/>
          <a:stretch/>
        </p:blipFill>
        <p:spPr>
          <a:xfrm>
            <a:off x="5415550" y="2737245"/>
            <a:ext cx="5164426" cy="2569047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4" r="22801" b="13868"/>
          <a:stretch/>
        </p:blipFill>
        <p:spPr>
          <a:xfrm>
            <a:off x="675745" y="2737246"/>
            <a:ext cx="4519710" cy="2569046"/>
          </a:xfrm>
        </p:spPr>
      </p:pic>
    </p:spTree>
    <p:extLst>
      <p:ext uri="{BB962C8B-B14F-4D97-AF65-F5344CB8AC3E}">
        <p14:creationId xmlns:p14="http://schemas.microsoft.com/office/powerpoint/2010/main" val="42442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127"/>
          </a:xfrm>
        </p:spPr>
        <p:txBody>
          <a:bodyPr/>
          <a:lstStyle/>
          <a:p>
            <a:r>
              <a:rPr lang="zh-CN" altLang="en-US" dirty="0" smtClean="0"/>
              <a:t>对手出招后，</a:t>
            </a:r>
            <a:r>
              <a:rPr lang="en-US" altLang="zh-CN" dirty="0" err="1" smtClean="0"/>
              <a:t>XGBoost</a:t>
            </a:r>
            <a:r>
              <a:rPr lang="zh-CN" altLang="en-US" dirty="0" smtClean="0"/>
              <a:t>做的改动推进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77334" y="1773383"/>
            <a:ext cx="8596668" cy="3408217"/>
          </a:xfrm>
        </p:spPr>
        <p:txBody>
          <a:bodyPr>
            <a:normAutofit/>
          </a:bodyPr>
          <a:lstStyle/>
          <a:p>
            <a:r>
              <a:rPr lang="zh-CN" altLang="en-US" sz="4100" dirty="0" smtClean="0"/>
              <a:t>程序支持</a:t>
            </a:r>
            <a:r>
              <a:rPr lang="zh-CN" altLang="en-US" sz="4100" dirty="0"/>
              <a:t>了包括</a:t>
            </a:r>
            <a:r>
              <a:rPr lang="en-US" altLang="zh-CN" sz="4100" dirty="0" err="1"/>
              <a:t>hist</a:t>
            </a:r>
            <a:r>
              <a:rPr lang="zh-CN" altLang="en-US" sz="4100" dirty="0"/>
              <a:t>，还有</a:t>
            </a:r>
            <a:r>
              <a:rPr lang="en-US" altLang="zh-CN" sz="4100" dirty="0"/>
              <a:t>leaf-wise split</a:t>
            </a:r>
            <a:r>
              <a:rPr lang="zh-CN" altLang="en-US" sz="4100" dirty="0"/>
              <a:t>等</a:t>
            </a:r>
            <a:r>
              <a:rPr lang="zh-CN" altLang="en-US" sz="4100" dirty="0" smtClean="0"/>
              <a:t>方法</a:t>
            </a:r>
            <a:endParaRPr lang="en-US" altLang="zh-CN" sz="4100" dirty="0" smtClean="0"/>
          </a:p>
          <a:p>
            <a:endParaRPr lang="en-US" altLang="zh-CN" sz="4100" dirty="0" smtClean="0"/>
          </a:p>
          <a:p>
            <a:r>
              <a:rPr lang="zh-CN" altLang="en-US" sz="4100" dirty="0" smtClean="0"/>
              <a:t>支持了</a:t>
            </a:r>
            <a:r>
              <a:rPr lang="en-US" altLang="zh-CN" sz="4100" dirty="0" smtClean="0"/>
              <a:t>GPU</a:t>
            </a:r>
            <a:r>
              <a:rPr lang="zh-CN" altLang="en-US" sz="4100" dirty="0" smtClean="0"/>
              <a:t>加速</a:t>
            </a:r>
            <a:endParaRPr lang="en-US" altLang="zh-CN" sz="4100" dirty="0" smtClean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826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那么是否</a:t>
            </a:r>
            <a:r>
              <a:rPr lang="en-US" altLang="zh-CN" dirty="0" err="1" smtClean="0"/>
              <a:t>lightgbm</a:t>
            </a:r>
            <a:r>
              <a:rPr lang="zh-CN" altLang="en-US" dirty="0" smtClean="0"/>
              <a:t>就是最好的分类，回归算法呢？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86575"/>
          </a:xfrm>
        </p:spPr>
        <p:txBody>
          <a:bodyPr/>
          <a:lstStyle/>
          <a:p>
            <a:r>
              <a:rPr lang="zh-CN" altLang="en-US" sz="2800" dirty="0" smtClean="0"/>
              <a:t>我</a:t>
            </a:r>
            <a:r>
              <a:rPr lang="en-US" altLang="zh-CN" sz="2800" dirty="0" smtClean="0"/>
              <a:t>CATBOOST</a:t>
            </a:r>
            <a:r>
              <a:rPr lang="zh-CN" altLang="en-US" sz="2800" dirty="0" smtClean="0"/>
              <a:t>不服</a:t>
            </a:r>
            <a:r>
              <a:rPr lang="zh-CN" altLang="en-US" dirty="0" smtClean="0"/>
              <a:t>：</a:t>
            </a:r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4 </a:t>
            </a:r>
            <a:r>
              <a:rPr lang="zh-CN" altLang="en-US" dirty="0"/>
              <a:t>月，俄罗斯顶尖技术公司 </a:t>
            </a:r>
            <a:r>
              <a:rPr lang="en-US" altLang="zh-CN" dirty="0" err="1"/>
              <a:t>Yandex</a:t>
            </a:r>
            <a:r>
              <a:rPr lang="en-US" altLang="zh-CN" dirty="0"/>
              <a:t> </a:t>
            </a:r>
            <a:r>
              <a:rPr lang="zh-CN" altLang="en-US" dirty="0"/>
              <a:t>开源 </a:t>
            </a:r>
            <a:r>
              <a:rPr lang="en-US" altLang="zh-CN" dirty="0" err="1"/>
              <a:t>CatBoost</a:t>
            </a:r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sz="2800" dirty="0" smtClean="0"/>
              <a:t>神经网络表示跃跃欲试</a:t>
            </a:r>
            <a:endParaRPr lang="en-US" altLang="zh-CN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41" y="3067050"/>
            <a:ext cx="2651413" cy="1710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3067050"/>
            <a:ext cx="5715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127"/>
          </a:xfrm>
        </p:spPr>
        <p:txBody>
          <a:bodyPr/>
          <a:lstStyle/>
          <a:p>
            <a:r>
              <a:rPr lang="zh-CN" altLang="en-US" dirty="0" smtClean="0"/>
              <a:t>一些有用的链接：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54727"/>
            <a:ext cx="8596668" cy="4586635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hlinkClick r:id="rId2"/>
              </a:rPr>
              <a:t>1.XGBoost</a:t>
            </a:r>
            <a:r>
              <a:rPr lang="zh-CN" altLang="en-US" sz="3200" dirty="0" smtClean="0">
                <a:hlinkClick r:id="rId2"/>
              </a:rPr>
              <a:t>作者陈天奇论文原文</a:t>
            </a:r>
            <a:endParaRPr lang="en-US" altLang="zh-CN" sz="3200" dirty="0" smtClean="0"/>
          </a:p>
          <a:p>
            <a:r>
              <a:rPr lang="en-US" altLang="zh-CN" sz="3200" dirty="0" smtClean="0">
                <a:hlinkClick r:id="rId3"/>
              </a:rPr>
              <a:t>2.lightgbm</a:t>
            </a:r>
            <a:r>
              <a:rPr lang="zh-CN" altLang="en-US" sz="3200" dirty="0" smtClean="0">
                <a:hlinkClick r:id="rId3"/>
              </a:rPr>
              <a:t>论文原文</a:t>
            </a:r>
            <a:endParaRPr lang="en-US" altLang="zh-CN" sz="3200" dirty="0" smtClean="0"/>
          </a:p>
          <a:p>
            <a:r>
              <a:rPr lang="en-US" altLang="zh-CN" sz="3200" dirty="0" smtClean="0">
                <a:hlinkClick r:id="rId4"/>
              </a:rPr>
              <a:t>3.</a:t>
            </a:r>
            <a:r>
              <a:rPr lang="zh-CN" altLang="en-US" sz="3200" dirty="0" smtClean="0">
                <a:hlinkClick r:id="rId4"/>
              </a:rPr>
              <a:t>知乎上</a:t>
            </a:r>
            <a:r>
              <a:rPr lang="en-US" altLang="zh-CN" sz="3200" dirty="0" err="1" smtClean="0">
                <a:hlinkClick r:id="rId4"/>
              </a:rPr>
              <a:t>xgboost</a:t>
            </a:r>
            <a:r>
              <a:rPr lang="zh-CN" altLang="en-US" sz="3200" dirty="0" smtClean="0">
                <a:hlinkClick r:id="rId4"/>
              </a:rPr>
              <a:t>作者与</a:t>
            </a:r>
            <a:r>
              <a:rPr lang="en-US" altLang="zh-CN" sz="3200" dirty="0" err="1" smtClean="0">
                <a:hlinkClick r:id="rId4"/>
              </a:rPr>
              <a:t>lightgbm</a:t>
            </a:r>
            <a:r>
              <a:rPr lang="zh-CN" altLang="en-US" sz="3200" dirty="0" smtClean="0">
                <a:hlinkClick r:id="rId4"/>
              </a:rPr>
              <a:t>作者柯国霖关于创作思想的切磋</a:t>
            </a:r>
            <a:endParaRPr lang="en-US" altLang="zh-CN" sz="3200" dirty="0" smtClean="0"/>
          </a:p>
          <a:p>
            <a:r>
              <a:rPr lang="en-US" altLang="zh-CN" sz="3200" dirty="0" smtClean="0">
                <a:hlinkClick r:id="rId5"/>
              </a:rPr>
              <a:t>4.</a:t>
            </a:r>
            <a:r>
              <a:rPr lang="zh-CN" altLang="en-US" sz="3200" dirty="0" smtClean="0">
                <a:hlinkClick r:id="rId5"/>
              </a:rPr>
              <a:t>微软官方团队对自己产品的点评</a:t>
            </a:r>
            <a:endParaRPr lang="en-US" altLang="zh-CN" sz="3200" dirty="0" smtClean="0"/>
          </a:p>
          <a:p>
            <a:r>
              <a:rPr lang="en-US" altLang="zh-CN" sz="3200" dirty="0" smtClean="0">
                <a:hlinkClick r:id="rId6"/>
              </a:rPr>
              <a:t>5.</a:t>
            </a:r>
            <a:r>
              <a:rPr lang="zh-CN" altLang="en-US" sz="3200" dirty="0" smtClean="0">
                <a:hlinkClick r:id="rId6"/>
              </a:rPr>
              <a:t>关于</a:t>
            </a:r>
            <a:r>
              <a:rPr lang="en-US" altLang="zh-CN" sz="3200" dirty="0" err="1" smtClean="0">
                <a:hlinkClick r:id="rId6"/>
              </a:rPr>
              <a:t>xgboost</a:t>
            </a:r>
            <a:r>
              <a:rPr lang="zh-CN" altLang="en-US" sz="3200" dirty="0" smtClean="0">
                <a:hlinkClick r:id="rId6"/>
              </a:rPr>
              <a:t>实战的几个小程序以及数据集</a:t>
            </a:r>
            <a:endParaRPr lang="en-US" altLang="zh-CN" sz="3200" dirty="0" smtClean="0"/>
          </a:p>
          <a:p>
            <a:r>
              <a:rPr lang="en-US" altLang="zh-CN" sz="3200" dirty="0" smtClean="0">
                <a:hlinkClick r:id="rId7"/>
              </a:rPr>
              <a:t>6.Lightgbm</a:t>
            </a:r>
            <a:r>
              <a:rPr lang="zh-CN" altLang="en-US" sz="3200" dirty="0" smtClean="0">
                <a:hlinkClick r:id="rId7"/>
              </a:rPr>
              <a:t>官方使用文档说明</a:t>
            </a:r>
            <a:endParaRPr lang="en-US" altLang="zh-CN" sz="3200" dirty="0" smtClean="0"/>
          </a:p>
          <a:p>
            <a:r>
              <a:rPr lang="en-US" altLang="zh-CN" sz="3200" dirty="0" smtClean="0">
                <a:hlinkClick r:id="rId8"/>
              </a:rPr>
              <a:t>7.xgboost</a:t>
            </a:r>
            <a:r>
              <a:rPr lang="zh-CN" altLang="en-US" sz="3200" dirty="0" smtClean="0">
                <a:hlinkClick r:id="rId8"/>
              </a:rPr>
              <a:t>官方使用文档说明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525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4357"/>
          </a:xfrm>
        </p:spPr>
        <p:txBody>
          <a:bodyPr>
            <a:normAutofit fontScale="90000"/>
          </a:bodyPr>
          <a:lstStyle/>
          <a:p>
            <a:r>
              <a:rPr lang="zh-CN" altLang="en-US" sz="4800" dirty="0" smtClean="0"/>
              <a:t>举例</a:t>
            </a:r>
            <a:endParaRPr lang="zh-CN" altLang="en-US" sz="4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5745" y="1383957"/>
            <a:ext cx="4185623" cy="642551"/>
          </a:xfrm>
        </p:spPr>
        <p:txBody>
          <a:bodyPr/>
          <a:lstStyle/>
          <a:p>
            <a:r>
              <a:rPr lang="zh-CN" altLang="en-US" dirty="0" smtClean="0"/>
              <a:t>如何判断一个人的性别？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03519541"/>
              </p:ext>
            </p:extLst>
          </p:nvPr>
        </p:nvGraphicFramePr>
        <p:xfrm>
          <a:off x="676275" y="2159000"/>
          <a:ext cx="4184650" cy="388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88383" y="1383957"/>
            <a:ext cx="4185618" cy="642551"/>
          </a:xfrm>
        </p:spPr>
        <p:txBody>
          <a:bodyPr/>
          <a:lstStyle/>
          <a:p>
            <a:r>
              <a:rPr lang="zh-CN" altLang="en-US" dirty="0" smtClean="0"/>
              <a:t>如何预测一个人的年龄？</a:t>
            </a:r>
            <a:endParaRPr lang="zh-CN" altLang="en-US" dirty="0"/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123853692"/>
              </p:ext>
            </p:extLst>
          </p:nvPr>
        </p:nvGraphicFramePr>
        <p:xfrm>
          <a:off x="5087938" y="2159000"/>
          <a:ext cx="4186237" cy="388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80519" y="3571102"/>
            <a:ext cx="58076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没有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65530" y="3707027"/>
            <a:ext cx="3830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5169" y="3707027"/>
            <a:ext cx="72904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是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488194" y="3707027"/>
            <a:ext cx="67962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80519" y="5624386"/>
            <a:ext cx="20882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特征分类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524367" y="5624386"/>
            <a:ext cx="15816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二分法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4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193334"/>
            <a:ext cx="8596668" cy="11906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solidFill>
                  <a:srgbClr val="90C226"/>
                </a:solidFill>
              </a:rPr>
              <a:t>发现没有？在算法中可以将分类与预测合并为一类算法！</a:t>
            </a:r>
            <a:endParaRPr lang="zh-CN" altLang="en-US" sz="4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5745" y="1383957"/>
            <a:ext cx="4185623" cy="642551"/>
          </a:xfrm>
        </p:spPr>
        <p:txBody>
          <a:bodyPr/>
          <a:lstStyle/>
          <a:p>
            <a:r>
              <a:rPr lang="zh-CN" altLang="en-US" dirty="0" smtClean="0"/>
              <a:t>如何判断一个人的性别？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9083289"/>
              </p:ext>
            </p:extLst>
          </p:nvPr>
        </p:nvGraphicFramePr>
        <p:xfrm>
          <a:off x="676275" y="2159000"/>
          <a:ext cx="4184650" cy="388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88383" y="1383957"/>
            <a:ext cx="4185618" cy="642551"/>
          </a:xfrm>
        </p:spPr>
        <p:txBody>
          <a:bodyPr/>
          <a:lstStyle/>
          <a:p>
            <a:r>
              <a:rPr lang="zh-CN" altLang="en-US" dirty="0" smtClean="0"/>
              <a:t>如何预测一个人的年龄？</a:t>
            </a:r>
            <a:endParaRPr lang="zh-CN" altLang="en-US" dirty="0"/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123853692"/>
              </p:ext>
            </p:extLst>
          </p:nvPr>
        </p:nvGraphicFramePr>
        <p:xfrm>
          <a:off x="5087938" y="2159000"/>
          <a:ext cx="4186237" cy="388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80519" y="3571102"/>
            <a:ext cx="58076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没有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65530" y="3707027"/>
            <a:ext cx="3830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5169" y="3707027"/>
            <a:ext cx="72904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是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488194" y="3707027"/>
            <a:ext cx="67962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否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80519" y="5624386"/>
            <a:ext cx="20882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分类树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390223" y="5624386"/>
            <a:ext cx="15816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回归树</a:t>
            </a:r>
          </a:p>
        </p:txBody>
      </p:sp>
    </p:spTree>
    <p:extLst>
      <p:ext uri="{BB962C8B-B14F-4D97-AF65-F5344CB8AC3E}">
        <p14:creationId xmlns:p14="http://schemas.microsoft.com/office/powerpoint/2010/main" val="44534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决策树算法基本思想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67016"/>
            <a:ext cx="8596668" cy="468321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Clr>
                <a:srgbClr val="90C226"/>
              </a:buClr>
              <a:buNone/>
            </a:pPr>
            <a:r>
              <a:rPr lang="zh-CN" altLang="en-US" sz="3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问题输入</a:t>
            </a:r>
            <a:endParaRPr lang="en-US" altLang="zh-CN" sz="3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>
              <a:buClr>
                <a:srgbClr val="90C226"/>
              </a:buClr>
              <a:buNone/>
            </a:pPr>
            <a:r>
              <a:rPr lang="zh-CN" altLang="en-US" sz="1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物体的各种属性以及标签：例如预测一个人年龄，输入</a:t>
            </a:r>
            <a:r>
              <a:rPr lang="en-US" altLang="zh-CN" sz="1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</a:t>
            </a:r>
            <a:r>
              <a:rPr lang="zh-CN" altLang="en-US" sz="1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个样本</a:t>
            </a:r>
            <a:r>
              <a:rPr lang="zh-CN" altLang="en-US" sz="1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的“上网</a:t>
            </a:r>
            <a:r>
              <a:rPr lang="zh-CN" altLang="en-US" sz="1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时长，身高，工资以及对应的分类结果</a:t>
            </a:r>
            <a:r>
              <a:rPr lang="zh-CN" altLang="en-US" sz="1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标签”</a:t>
            </a:r>
            <a:endParaRPr lang="en-US" altLang="zh-CN" sz="1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>
              <a:buClr>
                <a:srgbClr val="90C226"/>
              </a:buClr>
              <a:buNone/>
            </a:pPr>
            <a:r>
              <a:rPr lang="zh-CN" altLang="en-US" sz="33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主要</a:t>
            </a:r>
            <a:r>
              <a:rPr lang="zh-CN" altLang="en-US" sz="33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步骤：</a:t>
            </a:r>
            <a:endParaRPr lang="en-US" altLang="zh-CN" sz="7100" dirty="0" smtClean="0"/>
          </a:p>
          <a:p>
            <a:r>
              <a:rPr lang="zh-CN" altLang="en-US" sz="4000" dirty="0" smtClean="0"/>
              <a:t>分叉生长</a:t>
            </a:r>
            <a:endParaRPr lang="en-US" altLang="zh-CN" sz="4000" dirty="0" smtClean="0"/>
          </a:p>
          <a:p>
            <a:r>
              <a:rPr lang="en-US" altLang="zh-CN" sz="1600" dirty="0" smtClean="0"/>
              <a:t>        </a:t>
            </a:r>
            <a:r>
              <a:rPr lang="zh-CN" altLang="en-US" sz="1900" dirty="0" smtClean="0"/>
              <a:t>提出评价树结构的目标函数，用贪婪算法逐步寻找最优解，进行分支长叶</a:t>
            </a:r>
            <a:endParaRPr lang="en-US" altLang="zh-CN" sz="1900" dirty="0" smtClean="0"/>
          </a:p>
          <a:p>
            <a:pPr marL="0" lvl="0" indent="0">
              <a:buClr>
                <a:srgbClr val="90C226"/>
              </a:buClr>
              <a:buNone/>
            </a:pPr>
            <a:r>
              <a:rPr lang="en-US" altLang="zh-CN" sz="1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		</a:t>
            </a:r>
            <a:r>
              <a:rPr lang="zh-CN" altLang="en-US" sz="1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算法</a:t>
            </a:r>
            <a:r>
              <a:rPr lang="zh-CN" altLang="en-US" sz="1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举例：信息增益，信息熵，基尼指数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zh-CN" altLang="en-US" sz="4000" dirty="0" smtClean="0"/>
              <a:t>剪枝处</a:t>
            </a:r>
            <a:r>
              <a:rPr lang="zh-CN" altLang="en-US" sz="4400" dirty="0" smtClean="0"/>
              <a:t>理</a:t>
            </a:r>
            <a:endParaRPr lang="en-US" altLang="zh-CN" sz="4400" dirty="0" smtClean="0"/>
          </a:p>
          <a:p>
            <a:pPr lvl="0">
              <a:buClr>
                <a:srgbClr val="90C226"/>
              </a:buClr>
            </a:pPr>
            <a:r>
              <a:rPr lang="zh-CN" altLang="en-US" sz="1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剪枝处理，除去对模型精度增加不大的分支，防止过拟合</a:t>
            </a:r>
            <a:endParaRPr lang="en-US" altLang="zh-CN" sz="1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indent="0">
              <a:buNone/>
            </a:pPr>
            <a:r>
              <a:rPr lang="en-US" altLang="zh-CN" sz="1900" dirty="0" smtClean="0"/>
              <a:t>	</a:t>
            </a:r>
            <a:r>
              <a:rPr lang="zh-CN" altLang="en-US" sz="1900" dirty="0" smtClean="0"/>
              <a:t>算法举例：预剪枝，后剪枝（均是采用预留集做验证选取分支属性，区别次序不一样）</a:t>
            </a:r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265856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 smtClean="0"/>
              <a:t>BOOSTING</a:t>
            </a:r>
            <a:r>
              <a:rPr lang="zh-CN" altLang="en-US" sz="6000" dirty="0" smtClean="0"/>
              <a:t>思想</a:t>
            </a:r>
            <a:endParaRPr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8408" y="1556952"/>
            <a:ext cx="8293306" cy="45214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sz="2800" dirty="0" smtClean="0"/>
              <a:t>决策树很好，可是“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个臭皮匠，顶个诸葛亮”啊？</a:t>
            </a:r>
            <a:endParaRPr lang="en-US" altLang="zh-CN" sz="2800" dirty="0" smtClean="0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3200" dirty="0" smtClean="0">
                <a:solidFill>
                  <a:srgbClr val="92D050"/>
                </a:solidFill>
              </a:rPr>
              <a:t>随机森林：</a:t>
            </a:r>
            <a:r>
              <a:rPr lang="zh-CN" altLang="en-US" sz="2800" dirty="0" smtClean="0">
                <a:solidFill>
                  <a:srgbClr val="92D050"/>
                </a:solidFill>
              </a:rPr>
              <a:t>随机分类生成子树，各子树打分投票，少数服从多数</a:t>
            </a:r>
            <a:endParaRPr lang="en-US" altLang="zh-CN" sz="2800" dirty="0" smtClean="0">
              <a:solidFill>
                <a:srgbClr val="92D050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800" dirty="0" smtClean="0"/>
              <a:t>随机森林可以并行处理，可是各子树权重一样，忽略了那些分类失败的样本，无法充分利用每次训练的信息啊？</a:t>
            </a:r>
            <a:endParaRPr lang="en-US" altLang="zh-CN" sz="2800" dirty="0" smtClean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800" dirty="0" smtClean="0">
                <a:solidFill>
                  <a:srgbClr val="92D050"/>
                </a:solidFill>
              </a:rPr>
              <a:t>Boosting</a:t>
            </a:r>
            <a:r>
              <a:rPr lang="zh-CN" altLang="en-US" sz="2800" dirty="0" smtClean="0">
                <a:solidFill>
                  <a:srgbClr val="92D050"/>
                </a:solidFill>
              </a:rPr>
              <a:t>思想：拟合上棵树训练残差，对拟合残差大的加大权重分配（系数平均</a:t>
            </a:r>
            <a:r>
              <a:rPr lang="en-US" altLang="zh-CN" sz="2800" dirty="0" smtClean="0">
                <a:solidFill>
                  <a:srgbClr val="92D050"/>
                </a:solidFill>
              </a:rPr>
              <a:t>1/n      </a:t>
            </a:r>
            <a:r>
              <a:rPr lang="zh-CN" altLang="en-US" sz="2800" dirty="0" smtClean="0">
                <a:solidFill>
                  <a:srgbClr val="92D050"/>
                </a:solidFill>
              </a:rPr>
              <a:t>系数加权）</a:t>
            </a:r>
            <a:endParaRPr lang="en-US" altLang="zh-CN" sz="2800" dirty="0" smtClean="0">
              <a:solidFill>
                <a:srgbClr val="92D050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800" dirty="0" smtClean="0">
                <a:solidFill>
                  <a:srgbClr val="FF0000"/>
                </a:solidFill>
              </a:rPr>
              <a:t>小知识：</a:t>
            </a:r>
            <a:r>
              <a:rPr lang="zh-CN" altLang="en-US" sz="2800" dirty="0">
                <a:solidFill>
                  <a:srgbClr val="24292E"/>
                </a:solidFill>
                <a:latin typeface="-apple-system"/>
              </a:rPr>
              <a:t>通过</a:t>
            </a:r>
            <a:r>
              <a:rPr lang="en-US" altLang="zh-CN" sz="2800" dirty="0">
                <a:solidFill>
                  <a:srgbClr val="24292E"/>
                </a:solidFill>
                <a:latin typeface="-apple-system"/>
              </a:rPr>
              <a:t>Valiant</a:t>
            </a:r>
            <a:r>
              <a:rPr lang="zh-CN" altLang="en-US" sz="2800" dirty="0">
                <a:solidFill>
                  <a:srgbClr val="24292E"/>
                </a:solidFill>
                <a:latin typeface="-apple-system"/>
              </a:rPr>
              <a:t>和</a:t>
            </a:r>
            <a:r>
              <a:rPr lang="en-US" altLang="zh-CN" sz="2800" dirty="0" err="1">
                <a:solidFill>
                  <a:srgbClr val="24292E"/>
                </a:solidFill>
                <a:latin typeface="-apple-system"/>
              </a:rPr>
              <a:t>kearns</a:t>
            </a:r>
            <a:r>
              <a:rPr lang="zh-CN" altLang="en-US" sz="2800" dirty="0">
                <a:solidFill>
                  <a:srgbClr val="24292E"/>
                </a:solidFill>
                <a:latin typeface="-apple-system"/>
              </a:rPr>
              <a:t>的</a:t>
            </a:r>
            <a:r>
              <a:rPr lang="zh-CN" altLang="en-US" sz="2800" dirty="0">
                <a:solidFill>
                  <a:srgbClr val="0366D6"/>
                </a:solidFill>
                <a:latin typeface="-apple-system"/>
                <a:hlinkClick r:id="rId2"/>
              </a:rPr>
              <a:t>研究表明</a:t>
            </a:r>
            <a:r>
              <a:rPr lang="zh-CN" altLang="en-US" sz="2800" dirty="0">
                <a:solidFill>
                  <a:srgbClr val="24292E"/>
                </a:solidFill>
                <a:latin typeface="-apple-system"/>
              </a:rPr>
              <a:t>弱学习算法可以通过改进得到强学习算法</a:t>
            </a:r>
            <a:r>
              <a:rPr lang="en-US" altLang="zh-CN" sz="2800" dirty="0">
                <a:solidFill>
                  <a:srgbClr val="24292E"/>
                </a:solidFill>
                <a:latin typeface="-apple-system"/>
              </a:rPr>
              <a:t>----boosting</a:t>
            </a:r>
            <a:r>
              <a:rPr lang="zh-CN" altLang="en-US" sz="2800" dirty="0">
                <a:solidFill>
                  <a:srgbClr val="24292E"/>
                </a:solidFill>
                <a:latin typeface="-apple-system"/>
              </a:rPr>
              <a:t>方法。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0" y="21976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0" y="389573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209763" y="4568497"/>
            <a:ext cx="494271" cy="170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8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1180</TotalTime>
  <Words>2924</Words>
  <Application>Microsoft Office PowerPoint</Application>
  <PresentationFormat>宽屏</PresentationFormat>
  <Paragraphs>436</Paragraphs>
  <Slides>54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-apple-system</vt:lpstr>
      <vt:lpstr>wf_segoe-ui_normal</vt:lpstr>
      <vt:lpstr>等线</vt:lpstr>
      <vt:lpstr>方正姚体</vt:lpstr>
      <vt:lpstr>华文新魏</vt:lpstr>
      <vt:lpstr>Arial</vt:lpstr>
      <vt:lpstr>Cambria Math</vt:lpstr>
      <vt:lpstr>Trebuchet MS</vt:lpstr>
      <vt:lpstr>Wingdings 3</vt:lpstr>
      <vt:lpstr>平面</vt:lpstr>
      <vt:lpstr>Visio</vt:lpstr>
      <vt:lpstr>关于XGBoost算法的报告</vt:lpstr>
      <vt:lpstr>目录</vt:lpstr>
      <vt:lpstr>发展历史</vt:lpstr>
      <vt:lpstr>了解几个基本概念</vt:lpstr>
      <vt:lpstr>决策树</vt:lpstr>
      <vt:lpstr>举例</vt:lpstr>
      <vt:lpstr>发现没有？在算法中可以将分类与预测合并为一类算法！</vt:lpstr>
      <vt:lpstr>决策树算法基本思想</vt:lpstr>
      <vt:lpstr>BOOSTING思想</vt:lpstr>
      <vt:lpstr>XGBoost:集大成的武林宗师</vt:lpstr>
      <vt:lpstr>XGBOOST应用方向                              一款因为kaggle比赛而火起来的的神器</vt:lpstr>
      <vt:lpstr>数学细节说明</vt:lpstr>
      <vt:lpstr>如何获得函〖数f〗_k？</vt:lpstr>
      <vt:lpstr>目标函数（核心）具体说明</vt:lpstr>
      <vt:lpstr>分支原则： 枚举法，选取使得目标函数取值最大的特征进行分支 1.首先将矩阵X{x_jk}预排序（行数代表样本，列数代表特征维数）  2.遍历每个可能分点X_jk,考察目标函数得分大小 </vt:lpstr>
      <vt:lpstr>推导过程：</vt:lpstr>
      <vt:lpstr>推导过程</vt:lpstr>
      <vt:lpstr>推导过程</vt:lpstr>
      <vt:lpstr>分支点算法伪代码</vt:lpstr>
      <vt:lpstr>剪枝操作</vt:lpstr>
      <vt:lpstr>细节优化</vt:lpstr>
      <vt:lpstr>Weighted Quantile Sketch详解：</vt:lpstr>
      <vt:lpstr>Weighted Quantile Sketch详解：</vt:lpstr>
      <vt:lpstr>Weighted Quantile Sketch详解：</vt:lpstr>
      <vt:lpstr>Weighted Quantile Sketch详解：</vt:lpstr>
      <vt:lpstr>Weighted Quantile Sketch详解：</vt:lpstr>
      <vt:lpstr>防止过拟合</vt:lpstr>
      <vt:lpstr>Xgboost程序调参</vt:lpstr>
      <vt:lpstr>XGBoost程序关键参数说明</vt:lpstr>
      <vt:lpstr>XGBoost程序关键参数说明</vt:lpstr>
      <vt:lpstr>XGBoost一般程序格式：(python）</vt:lpstr>
      <vt:lpstr>XGBoost实战例子</vt:lpstr>
      <vt:lpstr>XGBoost实战例子</vt:lpstr>
      <vt:lpstr>PowerPoint 演示文稿</vt:lpstr>
      <vt:lpstr>加载数据</vt:lpstr>
      <vt:lpstr>分割数据，产生特征集与标签集。划分训练集与测试集。 </vt:lpstr>
      <vt:lpstr>训练模型</vt:lpstr>
      <vt:lpstr>预测模型，输出准确率</vt:lpstr>
      <vt:lpstr>计算可视化（plot_tree）</vt:lpstr>
      <vt:lpstr>输出结果</vt:lpstr>
      <vt:lpstr>算法的评判标准——稳，准，快 1.稳：可拓展性更好，应用时程序更稳定 2.准：精度越高越好，欲穷千里目。 3.快：运行速度越快越好，方便工业应用</vt:lpstr>
      <vt:lpstr>回顾一下xgboost算法：基于预排序的方法（pre-sorted）的决策树算法</vt:lpstr>
      <vt:lpstr>预排序的缺点</vt:lpstr>
      <vt:lpstr>PowerPoint 演示文稿</vt:lpstr>
      <vt:lpstr>GOSS算法（减少样本）</vt:lpstr>
      <vt:lpstr>算法伪代码</vt:lpstr>
      <vt:lpstr>带深度限制的Leaf-wise的叶子生长策略</vt:lpstr>
      <vt:lpstr>Histogram算法（减少特征）</vt:lpstr>
      <vt:lpstr>Histogram算法</vt:lpstr>
      <vt:lpstr>LIGHTGBM快吗？ </vt:lpstr>
      <vt:lpstr>更稳，更准！！！（Higgs数据集）</vt:lpstr>
      <vt:lpstr>对手出招后，XGBoost做的改动推进</vt:lpstr>
      <vt:lpstr>那么是否lightgbm就是最好的分类，回归算法呢？</vt:lpstr>
      <vt:lpstr>一些有用的链接：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关于XGBoost算法的报告</dc:title>
  <dc:creator>杜 斌</dc:creator>
  <cp:lastModifiedBy>杜 斌</cp:lastModifiedBy>
  <cp:revision>104</cp:revision>
  <dcterms:created xsi:type="dcterms:W3CDTF">2018-07-19T02:08:51Z</dcterms:created>
  <dcterms:modified xsi:type="dcterms:W3CDTF">2018-07-21T07:23:15Z</dcterms:modified>
</cp:coreProperties>
</file>